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6" r:id="rId2"/>
    <p:sldId id="268" r:id="rId3"/>
    <p:sldId id="256" r:id="rId4"/>
    <p:sldId id="257" r:id="rId5"/>
    <p:sldId id="269" r:id="rId6"/>
    <p:sldId id="270" r:id="rId7"/>
    <p:sldId id="271" r:id="rId8"/>
    <p:sldId id="272" r:id="rId9"/>
    <p:sldId id="274" r:id="rId10"/>
    <p:sldId id="276" r:id="rId11"/>
    <p:sldId id="277" r:id="rId12"/>
    <p:sldId id="278" r:id="rId13"/>
    <p:sldId id="279" r:id="rId14"/>
    <p:sldId id="273" r:id="rId15"/>
    <p:sldId id="275" r:id="rId16"/>
    <p:sldId id="261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FC0070-564F-47AD-B732-5E10CCD30C7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620908C-5F46-49AA-AB88-D7CF163E80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This project on Online Library  focuses on the computerized storage of books in the form of eBooks.</a:t>
          </a:r>
          <a:endParaRPr lang="en-US" dirty="0"/>
        </a:p>
      </dgm:t>
    </dgm:pt>
    <dgm:pt modelId="{E02D2999-F2EE-471E-9BD1-9D3FCFF4876E}" type="parTrans" cxnId="{A4F10EBF-BC85-4142-8DF2-9C754AE36B89}">
      <dgm:prSet/>
      <dgm:spPr/>
      <dgm:t>
        <a:bodyPr/>
        <a:lstStyle/>
        <a:p>
          <a:endParaRPr lang="en-US"/>
        </a:p>
      </dgm:t>
    </dgm:pt>
    <dgm:pt modelId="{08EF4B99-E803-454A-B04D-032144F80BFC}" type="sibTrans" cxnId="{A4F10EBF-BC85-4142-8DF2-9C754AE36B89}">
      <dgm:prSet/>
      <dgm:spPr/>
      <dgm:t>
        <a:bodyPr/>
        <a:lstStyle/>
        <a:p>
          <a:endParaRPr lang="en-US"/>
        </a:p>
      </dgm:t>
    </dgm:pt>
    <dgm:pt modelId="{F7871268-E8DD-4B2B-BC20-BC31E04A4C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 website interface provides the Administrator an easy and efficient  tools to add, edit and delete eBooks.</a:t>
          </a:r>
        </a:p>
      </dgm:t>
    </dgm:pt>
    <dgm:pt modelId="{A2E742B3-AC65-422B-BE9B-2232F16651AE}" type="parTrans" cxnId="{1A075C69-517D-49AB-91E0-77F76BC9D182}">
      <dgm:prSet/>
      <dgm:spPr/>
      <dgm:t>
        <a:bodyPr/>
        <a:lstStyle/>
        <a:p>
          <a:endParaRPr lang="en-US"/>
        </a:p>
      </dgm:t>
    </dgm:pt>
    <dgm:pt modelId="{7EB012CA-883C-43EC-84FB-46811364A364}" type="sibTrans" cxnId="{1A075C69-517D-49AB-91E0-77F76BC9D182}">
      <dgm:prSet/>
      <dgm:spPr/>
      <dgm:t>
        <a:bodyPr/>
        <a:lstStyle/>
        <a:p>
          <a:endParaRPr lang="en-US"/>
        </a:p>
      </dgm:t>
    </dgm:pt>
    <dgm:pt modelId="{C50F95B7-A739-46A5-8000-7A9398259D41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1" dirty="0"/>
            <a:t>Allow Readers to Access </a:t>
          </a:r>
          <a:r>
            <a:rPr lang="en-US" b="1" dirty="0">
              <a:latin typeface="Century Gothic" panose="020B0502020202020204"/>
            </a:rPr>
            <a:t>and Download eBooks</a:t>
          </a:r>
          <a:r>
            <a:rPr lang="en-US" b="1" dirty="0"/>
            <a:t> on Demand</a:t>
          </a:r>
          <a:r>
            <a:rPr lang="en-US" b="1" dirty="0">
              <a:latin typeface="Century Gothic" panose="020B0502020202020204"/>
            </a:rPr>
            <a:t>.</a:t>
          </a:r>
          <a:endParaRPr lang="en-US" b="1" dirty="0"/>
        </a:p>
      </dgm:t>
    </dgm:pt>
    <dgm:pt modelId="{08EE519A-7AED-416F-A755-3DFA463F7ACE}" type="parTrans" cxnId="{F8020EBC-348D-4E00-BDC1-86C873B75B06}">
      <dgm:prSet/>
      <dgm:spPr/>
      <dgm:t>
        <a:bodyPr/>
        <a:lstStyle/>
        <a:p>
          <a:endParaRPr lang="en-US"/>
        </a:p>
      </dgm:t>
    </dgm:pt>
    <dgm:pt modelId="{F957300E-DCF0-448B-9170-3B1C18D8BBAA}" type="sibTrans" cxnId="{F8020EBC-348D-4E00-BDC1-86C873B75B06}">
      <dgm:prSet/>
      <dgm:spPr/>
      <dgm:t>
        <a:bodyPr/>
        <a:lstStyle/>
        <a:p>
          <a:endParaRPr lang="en-US"/>
        </a:p>
      </dgm:t>
    </dgm:pt>
    <dgm:pt modelId="{39E1BF39-6083-4DAE-8B15-F2DF29AA16C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1" dirty="0"/>
            <a:t>Readers can find resources instantly</a:t>
          </a:r>
          <a:r>
            <a:rPr lang="en-US" b="1" dirty="0">
              <a:latin typeface="Century Gothic" panose="020B0502020202020204"/>
            </a:rPr>
            <a:t> as books are segregated department wise.</a:t>
          </a:r>
          <a:endParaRPr lang="en-US" b="1" dirty="0"/>
        </a:p>
      </dgm:t>
    </dgm:pt>
    <dgm:pt modelId="{4DEE4F11-3577-4D6A-A2C4-94A808E8A53C}" type="parTrans" cxnId="{2E2EDA8D-6CE2-43EC-9DF6-828E5FB5CB64}">
      <dgm:prSet/>
      <dgm:spPr/>
      <dgm:t>
        <a:bodyPr/>
        <a:lstStyle/>
        <a:p>
          <a:endParaRPr lang="en-US"/>
        </a:p>
      </dgm:t>
    </dgm:pt>
    <dgm:pt modelId="{427D168F-725E-4F46-98D5-91223CD509DD}" type="sibTrans" cxnId="{2E2EDA8D-6CE2-43EC-9DF6-828E5FB5CB64}">
      <dgm:prSet/>
      <dgm:spPr/>
      <dgm:t>
        <a:bodyPr/>
        <a:lstStyle/>
        <a:p>
          <a:endParaRPr lang="en-US"/>
        </a:p>
      </dgm:t>
    </dgm:pt>
    <dgm:pt modelId="{08B9A299-4CC5-4705-BA8C-42565A951297}" type="pres">
      <dgm:prSet presAssocID="{E1FC0070-564F-47AD-B732-5E10CCD30C76}" presName="root" presStyleCnt="0">
        <dgm:presLayoutVars>
          <dgm:dir/>
          <dgm:resizeHandles val="exact"/>
        </dgm:presLayoutVars>
      </dgm:prSet>
      <dgm:spPr/>
    </dgm:pt>
    <dgm:pt modelId="{0E81E8D7-8F9D-423E-810C-45304C6339BE}" type="pres">
      <dgm:prSet presAssocID="{0620908C-5F46-49AA-AB88-D7CF163E803C}" presName="compNode" presStyleCnt="0"/>
      <dgm:spPr/>
    </dgm:pt>
    <dgm:pt modelId="{C4AFCE60-B89D-44E5-AE33-5E5D778D61F4}" type="pres">
      <dgm:prSet presAssocID="{0620908C-5F46-49AA-AB88-D7CF163E803C}" presName="bgRect" presStyleLbl="bgShp" presStyleIdx="0" presStyleCnt="4"/>
      <dgm:spPr/>
    </dgm:pt>
    <dgm:pt modelId="{77B8DD5D-4245-4E4A-965B-D46637AB146C}" type="pres">
      <dgm:prSet presAssocID="{0620908C-5F46-49AA-AB88-D7CF163E80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3D4E952E-5DB3-47D4-9DA4-0FC43A1A260B}" type="pres">
      <dgm:prSet presAssocID="{0620908C-5F46-49AA-AB88-D7CF163E803C}" presName="spaceRect" presStyleCnt="0"/>
      <dgm:spPr/>
    </dgm:pt>
    <dgm:pt modelId="{DF91EF55-9659-4282-8C03-B488E2AC709F}" type="pres">
      <dgm:prSet presAssocID="{0620908C-5F46-49AA-AB88-D7CF163E803C}" presName="parTx" presStyleLbl="revTx" presStyleIdx="0" presStyleCnt="4">
        <dgm:presLayoutVars>
          <dgm:chMax val="0"/>
          <dgm:chPref val="0"/>
        </dgm:presLayoutVars>
      </dgm:prSet>
      <dgm:spPr/>
    </dgm:pt>
    <dgm:pt modelId="{D9853F1D-3B2F-4773-9118-9C7DDA157556}" type="pres">
      <dgm:prSet presAssocID="{08EF4B99-E803-454A-B04D-032144F80BFC}" presName="sibTrans" presStyleCnt="0"/>
      <dgm:spPr/>
    </dgm:pt>
    <dgm:pt modelId="{760D9C00-5094-4870-B54C-703CD345BE4C}" type="pres">
      <dgm:prSet presAssocID="{F7871268-E8DD-4B2B-BC20-BC31E04A4C0B}" presName="compNode" presStyleCnt="0"/>
      <dgm:spPr/>
    </dgm:pt>
    <dgm:pt modelId="{D4A2EE90-781E-433E-9275-CC22B45CA06C}" type="pres">
      <dgm:prSet presAssocID="{F7871268-E8DD-4B2B-BC20-BC31E04A4C0B}" presName="bgRect" presStyleLbl="bgShp" presStyleIdx="1" presStyleCnt="4"/>
      <dgm:spPr/>
    </dgm:pt>
    <dgm:pt modelId="{F5DBA202-94F8-4640-B2E4-2CC533540070}" type="pres">
      <dgm:prSet presAssocID="{F7871268-E8DD-4B2B-BC20-BC31E04A4C0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C840761-0951-493C-B5C4-85ED88E02654}" type="pres">
      <dgm:prSet presAssocID="{F7871268-E8DD-4B2B-BC20-BC31E04A4C0B}" presName="spaceRect" presStyleCnt="0"/>
      <dgm:spPr/>
    </dgm:pt>
    <dgm:pt modelId="{86DDC20E-845C-4A30-A163-EA423DC88B26}" type="pres">
      <dgm:prSet presAssocID="{F7871268-E8DD-4B2B-BC20-BC31E04A4C0B}" presName="parTx" presStyleLbl="revTx" presStyleIdx="1" presStyleCnt="4">
        <dgm:presLayoutVars>
          <dgm:chMax val="0"/>
          <dgm:chPref val="0"/>
        </dgm:presLayoutVars>
      </dgm:prSet>
      <dgm:spPr/>
    </dgm:pt>
    <dgm:pt modelId="{ACE3EF06-E677-4938-86BA-CD109528E35E}" type="pres">
      <dgm:prSet presAssocID="{7EB012CA-883C-43EC-84FB-46811364A364}" presName="sibTrans" presStyleCnt="0"/>
      <dgm:spPr/>
    </dgm:pt>
    <dgm:pt modelId="{D1F3E155-241D-4D34-A102-EE83495A5B5B}" type="pres">
      <dgm:prSet presAssocID="{39E1BF39-6083-4DAE-8B15-F2DF29AA16C2}" presName="compNode" presStyleCnt="0"/>
      <dgm:spPr/>
    </dgm:pt>
    <dgm:pt modelId="{2AB21E8B-58BE-49D1-9814-7F8F20067025}" type="pres">
      <dgm:prSet presAssocID="{39E1BF39-6083-4DAE-8B15-F2DF29AA16C2}" presName="bgRect" presStyleLbl="bgShp" presStyleIdx="2" presStyleCnt="4"/>
      <dgm:spPr/>
    </dgm:pt>
    <dgm:pt modelId="{E7203324-8C68-401D-A8C9-52D64FB01AF3}" type="pres">
      <dgm:prSet presAssocID="{39E1BF39-6083-4DAE-8B15-F2DF29AA16C2}" presName="iconRect" presStyleLbl="node1" presStyleIdx="2" presStyleCnt="4"/>
      <dgm:spPr/>
    </dgm:pt>
    <dgm:pt modelId="{EB84132A-21FA-4C2E-8D40-02B063AC8962}" type="pres">
      <dgm:prSet presAssocID="{39E1BF39-6083-4DAE-8B15-F2DF29AA16C2}" presName="spaceRect" presStyleCnt="0"/>
      <dgm:spPr/>
    </dgm:pt>
    <dgm:pt modelId="{71FC6B23-9D5B-4417-94DE-4FF743F13CEB}" type="pres">
      <dgm:prSet presAssocID="{39E1BF39-6083-4DAE-8B15-F2DF29AA16C2}" presName="parTx" presStyleLbl="revTx" presStyleIdx="2" presStyleCnt="4">
        <dgm:presLayoutVars>
          <dgm:chMax val="0"/>
          <dgm:chPref val="0"/>
        </dgm:presLayoutVars>
      </dgm:prSet>
      <dgm:spPr/>
    </dgm:pt>
    <dgm:pt modelId="{B544A08E-153A-4B08-83ED-64C5C376D6DD}" type="pres">
      <dgm:prSet presAssocID="{427D168F-725E-4F46-98D5-91223CD509DD}" presName="sibTrans" presStyleCnt="0"/>
      <dgm:spPr/>
    </dgm:pt>
    <dgm:pt modelId="{ABFF7CB4-B5D5-4EC7-849E-0DBAE6A5B979}" type="pres">
      <dgm:prSet presAssocID="{C50F95B7-A739-46A5-8000-7A9398259D41}" presName="compNode" presStyleCnt="0"/>
      <dgm:spPr/>
    </dgm:pt>
    <dgm:pt modelId="{098E52EF-FDFB-4B39-B1CF-BCA242B3913F}" type="pres">
      <dgm:prSet presAssocID="{C50F95B7-A739-46A5-8000-7A9398259D41}" presName="bgRect" presStyleLbl="bgShp" presStyleIdx="3" presStyleCnt="4"/>
      <dgm:spPr/>
    </dgm:pt>
    <dgm:pt modelId="{DEE3C4B0-F162-4A18-B070-53B5FD8DBC09}" type="pres">
      <dgm:prSet presAssocID="{C50F95B7-A739-46A5-8000-7A9398259D41}" presName="iconRect" presStyleLbl="node1" presStyleIdx="3" presStyleCnt="4"/>
      <dgm:spPr/>
    </dgm:pt>
    <dgm:pt modelId="{2F11C64D-C068-45DA-BA6D-1851F4F17A05}" type="pres">
      <dgm:prSet presAssocID="{C50F95B7-A739-46A5-8000-7A9398259D41}" presName="spaceRect" presStyleCnt="0"/>
      <dgm:spPr/>
    </dgm:pt>
    <dgm:pt modelId="{04202D35-072C-424F-95B0-E944EB3E305A}" type="pres">
      <dgm:prSet presAssocID="{C50F95B7-A739-46A5-8000-7A9398259D4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A075C69-517D-49AB-91E0-77F76BC9D182}" srcId="{E1FC0070-564F-47AD-B732-5E10CCD30C76}" destId="{F7871268-E8DD-4B2B-BC20-BC31E04A4C0B}" srcOrd="1" destOrd="0" parTransId="{A2E742B3-AC65-422B-BE9B-2232F16651AE}" sibTransId="{7EB012CA-883C-43EC-84FB-46811364A364}"/>
    <dgm:cxn modelId="{102E306C-DE16-493F-B9D1-3815CC87954E}" type="presOf" srcId="{39E1BF39-6083-4DAE-8B15-F2DF29AA16C2}" destId="{71FC6B23-9D5B-4417-94DE-4FF743F13CEB}" srcOrd="0" destOrd="0" presId="urn:microsoft.com/office/officeart/2018/2/layout/IconVerticalSolidList"/>
    <dgm:cxn modelId="{D411A27B-FA3B-4FED-945D-1D9979C769CE}" type="presOf" srcId="{F7871268-E8DD-4B2B-BC20-BC31E04A4C0B}" destId="{86DDC20E-845C-4A30-A163-EA423DC88B26}" srcOrd="0" destOrd="0" presId="urn:microsoft.com/office/officeart/2018/2/layout/IconVerticalSolidList"/>
    <dgm:cxn modelId="{2386277D-D438-4BAC-8BD0-3BA60AD4EC42}" type="presOf" srcId="{0620908C-5F46-49AA-AB88-D7CF163E803C}" destId="{DF91EF55-9659-4282-8C03-B488E2AC709F}" srcOrd="0" destOrd="0" presId="urn:microsoft.com/office/officeart/2018/2/layout/IconVerticalSolidList"/>
    <dgm:cxn modelId="{2E2EDA8D-6CE2-43EC-9DF6-828E5FB5CB64}" srcId="{E1FC0070-564F-47AD-B732-5E10CCD30C76}" destId="{39E1BF39-6083-4DAE-8B15-F2DF29AA16C2}" srcOrd="2" destOrd="0" parTransId="{4DEE4F11-3577-4D6A-A2C4-94A808E8A53C}" sibTransId="{427D168F-725E-4F46-98D5-91223CD509DD}"/>
    <dgm:cxn modelId="{03C57795-4A9D-4599-A59A-F6992492805C}" type="presOf" srcId="{C50F95B7-A739-46A5-8000-7A9398259D41}" destId="{04202D35-072C-424F-95B0-E944EB3E305A}" srcOrd="0" destOrd="0" presId="urn:microsoft.com/office/officeart/2018/2/layout/IconVerticalSolidList"/>
    <dgm:cxn modelId="{F8020EBC-348D-4E00-BDC1-86C873B75B06}" srcId="{E1FC0070-564F-47AD-B732-5E10CCD30C76}" destId="{C50F95B7-A739-46A5-8000-7A9398259D41}" srcOrd="3" destOrd="0" parTransId="{08EE519A-7AED-416F-A755-3DFA463F7ACE}" sibTransId="{F957300E-DCF0-448B-9170-3B1C18D8BBAA}"/>
    <dgm:cxn modelId="{A4F10EBF-BC85-4142-8DF2-9C754AE36B89}" srcId="{E1FC0070-564F-47AD-B732-5E10CCD30C76}" destId="{0620908C-5F46-49AA-AB88-D7CF163E803C}" srcOrd="0" destOrd="0" parTransId="{E02D2999-F2EE-471E-9BD1-9D3FCFF4876E}" sibTransId="{08EF4B99-E803-454A-B04D-032144F80BFC}"/>
    <dgm:cxn modelId="{63AE44C4-F4EB-4BC8-A20A-5B28DBB9D360}" type="presOf" srcId="{E1FC0070-564F-47AD-B732-5E10CCD30C76}" destId="{08B9A299-4CC5-4705-BA8C-42565A951297}" srcOrd="0" destOrd="0" presId="urn:microsoft.com/office/officeart/2018/2/layout/IconVerticalSolidList"/>
    <dgm:cxn modelId="{AB05DE8F-C3E6-40CB-AF05-A5E82662FC68}" type="presParOf" srcId="{08B9A299-4CC5-4705-BA8C-42565A951297}" destId="{0E81E8D7-8F9D-423E-810C-45304C6339BE}" srcOrd="0" destOrd="0" presId="urn:microsoft.com/office/officeart/2018/2/layout/IconVerticalSolidList"/>
    <dgm:cxn modelId="{ED7D1A20-D07A-4CBD-BFB0-3A312D65C923}" type="presParOf" srcId="{0E81E8D7-8F9D-423E-810C-45304C6339BE}" destId="{C4AFCE60-B89D-44E5-AE33-5E5D778D61F4}" srcOrd="0" destOrd="0" presId="urn:microsoft.com/office/officeart/2018/2/layout/IconVerticalSolidList"/>
    <dgm:cxn modelId="{6096635B-3368-4DFE-9C94-3C72A2D369AC}" type="presParOf" srcId="{0E81E8D7-8F9D-423E-810C-45304C6339BE}" destId="{77B8DD5D-4245-4E4A-965B-D46637AB146C}" srcOrd="1" destOrd="0" presId="urn:microsoft.com/office/officeart/2018/2/layout/IconVerticalSolidList"/>
    <dgm:cxn modelId="{0EDFD695-F231-4528-AD37-2A03C7381BBD}" type="presParOf" srcId="{0E81E8D7-8F9D-423E-810C-45304C6339BE}" destId="{3D4E952E-5DB3-47D4-9DA4-0FC43A1A260B}" srcOrd="2" destOrd="0" presId="urn:microsoft.com/office/officeart/2018/2/layout/IconVerticalSolidList"/>
    <dgm:cxn modelId="{C1CFE8CE-5075-4760-BA0C-F7A2CC671452}" type="presParOf" srcId="{0E81E8D7-8F9D-423E-810C-45304C6339BE}" destId="{DF91EF55-9659-4282-8C03-B488E2AC709F}" srcOrd="3" destOrd="0" presId="urn:microsoft.com/office/officeart/2018/2/layout/IconVerticalSolidList"/>
    <dgm:cxn modelId="{5B1DCA69-677B-4624-B893-CB1EECF1BB93}" type="presParOf" srcId="{08B9A299-4CC5-4705-BA8C-42565A951297}" destId="{D9853F1D-3B2F-4773-9118-9C7DDA157556}" srcOrd="1" destOrd="0" presId="urn:microsoft.com/office/officeart/2018/2/layout/IconVerticalSolidList"/>
    <dgm:cxn modelId="{AD966329-E595-44CA-9442-04EF2A474A64}" type="presParOf" srcId="{08B9A299-4CC5-4705-BA8C-42565A951297}" destId="{760D9C00-5094-4870-B54C-703CD345BE4C}" srcOrd="2" destOrd="0" presId="urn:microsoft.com/office/officeart/2018/2/layout/IconVerticalSolidList"/>
    <dgm:cxn modelId="{DA723188-7DD1-42ED-9E05-8702ABADFE77}" type="presParOf" srcId="{760D9C00-5094-4870-B54C-703CD345BE4C}" destId="{D4A2EE90-781E-433E-9275-CC22B45CA06C}" srcOrd="0" destOrd="0" presId="urn:microsoft.com/office/officeart/2018/2/layout/IconVerticalSolidList"/>
    <dgm:cxn modelId="{CFD9CD67-827A-4503-9D73-B4B17DC8E22C}" type="presParOf" srcId="{760D9C00-5094-4870-B54C-703CD345BE4C}" destId="{F5DBA202-94F8-4640-B2E4-2CC533540070}" srcOrd="1" destOrd="0" presId="urn:microsoft.com/office/officeart/2018/2/layout/IconVerticalSolidList"/>
    <dgm:cxn modelId="{AD5A6661-46DE-4EEB-9FCF-2CFF2B926BC9}" type="presParOf" srcId="{760D9C00-5094-4870-B54C-703CD345BE4C}" destId="{5C840761-0951-493C-B5C4-85ED88E02654}" srcOrd="2" destOrd="0" presId="urn:microsoft.com/office/officeart/2018/2/layout/IconVerticalSolidList"/>
    <dgm:cxn modelId="{609F5D55-30BB-4B9B-9B5D-0AB94F2A687E}" type="presParOf" srcId="{760D9C00-5094-4870-B54C-703CD345BE4C}" destId="{86DDC20E-845C-4A30-A163-EA423DC88B26}" srcOrd="3" destOrd="0" presId="urn:microsoft.com/office/officeart/2018/2/layout/IconVerticalSolidList"/>
    <dgm:cxn modelId="{BFA97541-6029-46E2-A972-D87AD44FBF9B}" type="presParOf" srcId="{08B9A299-4CC5-4705-BA8C-42565A951297}" destId="{ACE3EF06-E677-4938-86BA-CD109528E35E}" srcOrd="3" destOrd="0" presId="urn:microsoft.com/office/officeart/2018/2/layout/IconVerticalSolidList"/>
    <dgm:cxn modelId="{DC1D7D07-301E-4117-97C2-79897249AE01}" type="presParOf" srcId="{08B9A299-4CC5-4705-BA8C-42565A951297}" destId="{D1F3E155-241D-4D34-A102-EE83495A5B5B}" srcOrd="4" destOrd="0" presId="urn:microsoft.com/office/officeart/2018/2/layout/IconVerticalSolidList"/>
    <dgm:cxn modelId="{69229781-DDD6-44C4-89FC-B2B826AA4D0F}" type="presParOf" srcId="{D1F3E155-241D-4D34-A102-EE83495A5B5B}" destId="{2AB21E8B-58BE-49D1-9814-7F8F20067025}" srcOrd="0" destOrd="0" presId="urn:microsoft.com/office/officeart/2018/2/layout/IconVerticalSolidList"/>
    <dgm:cxn modelId="{1702376D-4293-4517-90D3-34800DAB456B}" type="presParOf" srcId="{D1F3E155-241D-4D34-A102-EE83495A5B5B}" destId="{E7203324-8C68-401D-A8C9-52D64FB01AF3}" srcOrd="1" destOrd="0" presId="urn:microsoft.com/office/officeart/2018/2/layout/IconVerticalSolidList"/>
    <dgm:cxn modelId="{9D48E607-5553-41CD-B570-20E3F81C0B68}" type="presParOf" srcId="{D1F3E155-241D-4D34-A102-EE83495A5B5B}" destId="{EB84132A-21FA-4C2E-8D40-02B063AC8962}" srcOrd="2" destOrd="0" presId="urn:microsoft.com/office/officeart/2018/2/layout/IconVerticalSolidList"/>
    <dgm:cxn modelId="{B361C8F5-A94C-4461-B48A-1C65D683EA04}" type="presParOf" srcId="{D1F3E155-241D-4D34-A102-EE83495A5B5B}" destId="{71FC6B23-9D5B-4417-94DE-4FF743F13CEB}" srcOrd="3" destOrd="0" presId="urn:microsoft.com/office/officeart/2018/2/layout/IconVerticalSolidList"/>
    <dgm:cxn modelId="{CD8F23E0-6F63-446D-AB5E-CD540D8C68EF}" type="presParOf" srcId="{08B9A299-4CC5-4705-BA8C-42565A951297}" destId="{B544A08E-153A-4B08-83ED-64C5C376D6DD}" srcOrd="5" destOrd="0" presId="urn:microsoft.com/office/officeart/2018/2/layout/IconVerticalSolidList"/>
    <dgm:cxn modelId="{BF446524-6BF6-4BA6-BEFD-1CFCE16B4DCE}" type="presParOf" srcId="{08B9A299-4CC5-4705-BA8C-42565A951297}" destId="{ABFF7CB4-B5D5-4EC7-849E-0DBAE6A5B979}" srcOrd="6" destOrd="0" presId="urn:microsoft.com/office/officeart/2018/2/layout/IconVerticalSolidList"/>
    <dgm:cxn modelId="{594DF2E8-6138-4DFE-88B3-8125C050B631}" type="presParOf" srcId="{ABFF7CB4-B5D5-4EC7-849E-0DBAE6A5B979}" destId="{098E52EF-FDFB-4B39-B1CF-BCA242B3913F}" srcOrd="0" destOrd="0" presId="urn:microsoft.com/office/officeart/2018/2/layout/IconVerticalSolidList"/>
    <dgm:cxn modelId="{7C63F79D-CC89-4635-A759-ADC609D1ED40}" type="presParOf" srcId="{ABFF7CB4-B5D5-4EC7-849E-0DBAE6A5B979}" destId="{DEE3C4B0-F162-4A18-B070-53B5FD8DBC09}" srcOrd="1" destOrd="0" presId="urn:microsoft.com/office/officeart/2018/2/layout/IconVerticalSolidList"/>
    <dgm:cxn modelId="{C9F04181-091B-4574-8BED-F3BAF7F17948}" type="presParOf" srcId="{ABFF7CB4-B5D5-4EC7-849E-0DBAE6A5B979}" destId="{2F11C64D-C068-45DA-BA6D-1851F4F17A05}" srcOrd="2" destOrd="0" presId="urn:microsoft.com/office/officeart/2018/2/layout/IconVerticalSolidList"/>
    <dgm:cxn modelId="{1DE292D5-53F4-4F79-BBC0-067A79B4B81B}" type="presParOf" srcId="{ABFF7CB4-B5D5-4EC7-849E-0DBAE6A5B979}" destId="{04202D35-072C-424F-95B0-E944EB3E30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7D3811-FDDE-42E4-A5EA-97DB9535D4A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8CE73E-7C48-4F01-AF27-AB1166AE8D43}">
      <dgm:prSet/>
      <dgm:spPr/>
      <dgm:t>
        <a:bodyPr/>
        <a:lstStyle/>
        <a:p>
          <a:r>
            <a:rPr lang="en-US" b="1" dirty="0"/>
            <a:t>Saves Time</a:t>
          </a:r>
          <a:r>
            <a:rPr lang="en-US" dirty="0"/>
            <a:t>: </a:t>
          </a:r>
          <a:r>
            <a:rPr lang="en-US" b="1" dirty="0"/>
            <a:t>Online library saves a lot of time for the user as he/she  needn't visit the library each and every day saving a lot of time and effort. </a:t>
          </a:r>
        </a:p>
      </dgm:t>
    </dgm:pt>
    <dgm:pt modelId="{B46CB5FB-4912-422B-AF1E-4CF1A1BFD2EB}" type="parTrans" cxnId="{B3DDC7C1-DEDB-4011-81FC-6D4BED54B8C3}">
      <dgm:prSet/>
      <dgm:spPr/>
      <dgm:t>
        <a:bodyPr/>
        <a:lstStyle/>
        <a:p>
          <a:endParaRPr lang="en-US"/>
        </a:p>
      </dgm:t>
    </dgm:pt>
    <dgm:pt modelId="{3D74D773-607D-46F5-BE8C-09985342AB4E}" type="sibTrans" cxnId="{B3DDC7C1-DEDB-4011-81FC-6D4BED54B8C3}">
      <dgm:prSet/>
      <dgm:spPr/>
      <dgm:t>
        <a:bodyPr/>
        <a:lstStyle/>
        <a:p>
          <a:endParaRPr lang="en-US"/>
        </a:p>
      </dgm:t>
    </dgm:pt>
    <dgm:pt modelId="{3CD574D0-BD2C-49CC-B7C7-1702EC3564B9}">
      <dgm:prSet/>
      <dgm:spPr/>
      <dgm:t>
        <a:bodyPr/>
        <a:lstStyle/>
        <a:p>
          <a:r>
            <a:rPr lang="en-US" b="1" dirty="0"/>
            <a:t>Highly Convenient</a:t>
          </a:r>
          <a:r>
            <a:rPr lang="en-US" dirty="0"/>
            <a:t>:  </a:t>
          </a:r>
          <a:r>
            <a:rPr lang="en-US" b="1" dirty="0"/>
            <a:t>It's very convenient for the user to register and  access the books.</a:t>
          </a:r>
        </a:p>
      </dgm:t>
    </dgm:pt>
    <dgm:pt modelId="{76E21ECE-CEAB-4CBF-9650-CA3B856923C5}" type="parTrans" cxnId="{2F95AC10-86CA-48B4-A887-C6CD26A58399}">
      <dgm:prSet/>
      <dgm:spPr/>
      <dgm:t>
        <a:bodyPr/>
        <a:lstStyle/>
        <a:p>
          <a:endParaRPr lang="en-US"/>
        </a:p>
      </dgm:t>
    </dgm:pt>
    <dgm:pt modelId="{4FAE8472-160D-4986-AC9C-5449F1439704}" type="sibTrans" cxnId="{2F95AC10-86CA-48B4-A887-C6CD26A58399}">
      <dgm:prSet/>
      <dgm:spPr/>
      <dgm:t>
        <a:bodyPr/>
        <a:lstStyle/>
        <a:p>
          <a:endParaRPr lang="en-US"/>
        </a:p>
      </dgm:t>
    </dgm:pt>
    <dgm:pt modelId="{2133BE31-4EF3-4F98-90CC-8B9DBAF9AED4}" type="pres">
      <dgm:prSet presAssocID="{C37D3811-FDDE-42E4-A5EA-97DB9535D4A7}" presName="diagram" presStyleCnt="0">
        <dgm:presLayoutVars>
          <dgm:dir/>
          <dgm:resizeHandles val="exact"/>
        </dgm:presLayoutVars>
      </dgm:prSet>
      <dgm:spPr/>
    </dgm:pt>
    <dgm:pt modelId="{1DCE7232-1B84-4EF9-B5E8-7A1DF73E29F0}" type="pres">
      <dgm:prSet presAssocID="{F78CE73E-7C48-4F01-AF27-AB1166AE8D43}" presName="node" presStyleLbl="node1" presStyleIdx="0" presStyleCnt="2">
        <dgm:presLayoutVars>
          <dgm:bulletEnabled val="1"/>
        </dgm:presLayoutVars>
      </dgm:prSet>
      <dgm:spPr/>
    </dgm:pt>
    <dgm:pt modelId="{49A2C0DB-3B18-402C-895F-A592317D2812}" type="pres">
      <dgm:prSet presAssocID="{3D74D773-607D-46F5-BE8C-09985342AB4E}" presName="sibTrans" presStyleCnt="0"/>
      <dgm:spPr/>
    </dgm:pt>
    <dgm:pt modelId="{4667406D-CC8C-4FB0-B9DA-558C84DBA5BD}" type="pres">
      <dgm:prSet presAssocID="{3CD574D0-BD2C-49CC-B7C7-1702EC3564B9}" presName="node" presStyleLbl="node1" presStyleIdx="1" presStyleCnt="2">
        <dgm:presLayoutVars>
          <dgm:bulletEnabled val="1"/>
        </dgm:presLayoutVars>
      </dgm:prSet>
      <dgm:spPr/>
    </dgm:pt>
  </dgm:ptLst>
  <dgm:cxnLst>
    <dgm:cxn modelId="{2F95AC10-86CA-48B4-A887-C6CD26A58399}" srcId="{C37D3811-FDDE-42E4-A5EA-97DB9535D4A7}" destId="{3CD574D0-BD2C-49CC-B7C7-1702EC3564B9}" srcOrd="1" destOrd="0" parTransId="{76E21ECE-CEAB-4CBF-9650-CA3B856923C5}" sibTransId="{4FAE8472-160D-4986-AC9C-5449F1439704}"/>
    <dgm:cxn modelId="{3F7FA72F-97E4-47EF-9A42-B3C063AB0581}" type="presOf" srcId="{C37D3811-FDDE-42E4-A5EA-97DB9535D4A7}" destId="{2133BE31-4EF3-4F98-90CC-8B9DBAF9AED4}" srcOrd="0" destOrd="0" presId="urn:microsoft.com/office/officeart/2005/8/layout/default"/>
    <dgm:cxn modelId="{C27D433C-D545-45D7-9724-A7679FD00DBE}" type="presOf" srcId="{3CD574D0-BD2C-49CC-B7C7-1702EC3564B9}" destId="{4667406D-CC8C-4FB0-B9DA-558C84DBA5BD}" srcOrd="0" destOrd="0" presId="urn:microsoft.com/office/officeart/2005/8/layout/default"/>
    <dgm:cxn modelId="{F645AE8D-6AD9-4173-9798-CA0421EBBDA3}" type="presOf" srcId="{F78CE73E-7C48-4F01-AF27-AB1166AE8D43}" destId="{1DCE7232-1B84-4EF9-B5E8-7A1DF73E29F0}" srcOrd="0" destOrd="0" presId="urn:microsoft.com/office/officeart/2005/8/layout/default"/>
    <dgm:cxn modelId="{B3DDC7C1-DEDB-4011-81FC-6D4BED54B8C3}" srcId="{C37D3811-FDDE-42E4-A5EA-97DB9535D4A7}" destId="{F78CE73E-7C48-4F01-AF27-AB1166AE8D43}" srcOrd="0" destOrd="0" parTransId="{B46CB5FB-4912-422B-AF1E-4CF1A1BFD2EB}" sibTransId="{3D74D773-607D-46F5-BE8C-09985342AB4E}"/>
    <dgm:cxn modelId="{5FFEFEF1-20AF-4EE4-914E-3D2093135E95}" type="presParOf" srcId="{2133BE31-4EF3-4F98-90CC-8B9DBAF9AED4}" destId="{1DCE7232-1B84-4EF9-B5E8-7A1DF73E29F0}" srcOrd="0" destOrd="0" presId="urn:microsoft.com/office/officeart/2005/8/layout/default"/>
    <dgm:cxn modelId="{9BF777BE-BCA5-4711-8939-E15EB900C532}" type="presParOf" srcId="{2133BE31-4EF3-4F98-90CC-8B9DBAF9AED4}" destId="{49A2C0DB-3B18-402C-895F-A592317D2812}" srcOrd="1" destOrd="0" presId="urn:microsoft.com/office/officeart/2005/8/layout/default"/>
    <dgm:cxn modelId="{6F2727E3-56A5-490B-8D22-8AB9A2C5E5F5}" type="presParOf" srcId="{2133BE31-4EF3-4F98-90CC-8B9DBAF9AED4}" destId="{4667406D-CC8C-4FB0-B9DA-558C84DBA5B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FCE60-B89D-44E5-AE33-5E5D778D61F4}">
      <dsp:nvSpPr>
        <dsp:cNvPr id="0" name=""/>
        <dsp:cNvSpPr/>
      </dsp:nvSpPr>
      <dsp:spPr>
        <a:xfrm>
          <a:off x="0" y="1683"/>
          <a:ext cx="9404352" cy="8532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8DD5D-4245-4E4A-965B-D46637AB146C}">
      <dsp:nvSpPr>
        <dsp:cNvPr id="0" name=""/>
        <dsp:cNvSpPr/>
      </dsp:nvSpPr>
      <dsp:spPr>
        <a:xfrm>
          <a:off x="258116" y="193670"/>
          <a:ext cx="469302" cy="469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1EF55-9659-4282-8C03-B488E2AC709F}">
      <dsp:nvSpPr>
        <dsp:cNvPr id="0" name=""/>
        <dsp:cNvSpPr/>
      </dsp:nvSpPr>
      <dsp:spPr>
        <a:xfrm>
          <a:off x="985535" y="168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This project on Online Library  focuses on the computerized storage of books in the form of eBooks.</a:t>
          </a:r>
          <a:endParaRPr lang="en-US" sz="2100" kern="1200" dirty="0"/>
        </a:p>
      </dsp:txBody>
      <dsp:txXfrm>
        <a:off x="985535" y="1683"/>
        <a:ext cx="8418816" cy="853277"/>
      </dsp:txXfrm>
    </dsp:sp>
    <dsp:sp modelId="{D4A2EE90-781E-433E-9275-CC22B45CA06C}">
      <dsp:nvSpPr>
        <dsp:cNvPr id="0" name=""/>
        <dsp:cNvSpPr/>
      </dsp:nvSpPr>
      <dsp:spPr>
        <a:xfrm>
          <a:off x="0" y="1068280"/>
          <a:ext cx="9404352" cy="8532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BA202-94F8-4640-B2E4-2CC533540070}">
      <dsp:nvSpPr>
        <dsp:cNvPr id="0" name=""/>
        <dsp:cNvSpPr/>
      </dsp:nvSpPr>
      <dsp:spPr>
        <a:xfrm>
          <a:off x="258116" y="1260267"/>
          <a:ext cx="469302" cy="469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DC20E-845C-4A30-A163-EA423DC88B26}">
      <dsp:nvSpPr>
        <dsp:cNvPr id="0" name=""/>
        <dsp:cNvSpPr/>
      </dsp:nvSpPr>
      <dsp:spPr>
        <a:xfrm>
          <a:off x="985535" y="1068280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The website interface provides the Administrator an easy and efficient  tools to add, edit and delete eBooks.</a:t>
          </a:r>
        </a:p>
      </dsp:txBody>
      <dsp:txXfrm>
        <a:off x="985535" y="1068280"/>
        <a:ext cx="8418816" cy="853277"/>
      </dsp:txXfrm>
    </dsp:sp>
    <dsp:sp modelId="{2AB21E8B-58BE-49D1-9814-7F8F20067025}">
      <dsp:nvSpPr>
        <dsp:cNvPr id="0" name=""/>
        <dsp:cNvSpPr/>
      </dsp:nvSpPr>
      <dsp:spPr>
        <a:xfrm>
          <a:off x="0" y="2134876"/>
          <a:ext cx="9404352" cy="8532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03324-8C68-401D-A8C9-52D64FB01AF3}">
      <dsp:nvSpPr>
        <dsp:cNvPr id="0" name=""/>
        <dsp:cNvSpPr/>
      </dsp:nvSpPr>
      <dsp:spPr>
        <a:xfrm>
          <a:off x="258116" y="2326864"/>
          <a:ext cx="469302" cy="46930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C6B23-9D5B-4417-94DE-4FF743F13CEB}">
      <dsp:nvSpPr>
        <dsp:cNvPr id="0" name=""/>
        <dsp:cNvSpPr/>
      </dsp:nvSpPr>
      <dsp:spPr>
        <a:xfrm>
          <a:off x="985535" y="2134876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Readers can find resources instantly</a:t>
          </a:r>
          <a:r>
            <a:rPr lang="en-US" sz="2100" b="1" kern="1200" dirty="0">
              <a:latin typeface="Century Gothic" panose="020B0502020202020204"/>
            </a:rPr>
            <a:t> as books are segregated department wise.</a:t>
          </a:r>
          <a:endParaRPr lang="en-US" sz="2100" b="1" kern="1200" dirty="0"/>
        </a:p>
      </dsp:txBody>
      <dsp:txXfrm>
        <a:off x="985535" y="2134876"/>
        <a:ext cx="8418816" cy="853277"/>
      </dsp:txXfrm>
    </dsp:sp>
    <dsp:sp modelId="{098E52EF-FDFB-4B39-B1CF-BCA242B3913F}">
      <dsp:nvSpPr>
        <dsp:cNvPr id="0" name=""/>
        <dsp:cNvSpPr/>
      </dsp:nvSpPr>
      <dsp:spPr>
        <a:xfrm>
          <a:off x="0" y="3201473"/>
          <a:ext cx="9404352" cy="8532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3C4B0-F162-4A18-B070-53B5FD8DBC09}">
      <dsp:nvSpPr>
        <dsp:cNvPr id="0" name=""/>
        <dsp:cNvSpPr/>
      </dsp:nvSpPr>
      <dsp:spPr>
        <a:xfrm>
          <a:off x="258116" y="3393460"/>
          <a:ext cx="469302" cy="46930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02D35-072C-424F-95B0-E944EB3E305A}">
      <dsp:nvSpPr>
        <dsp:cNvPr id="0" name=""/>
        <dsp:cNvSpPr/>
      </dsp:nvSpPr>
      <dsp:spPr>
        <a:xfrm>
          <a:off x="985535" y="320147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Allow Readers to Access </a:t>
          </a:r>
          <a:r>
            <a:rPr lang="en-US" sz="2100" b="1" kern="1200" dirty="0">
              <a:latin typeface="Century Gothic" panose="020B0502020202020204"/>
            </a:rPr>
            <a:t>and Download eBooks</a:t>
          </a:r>
          <a:r>
            <a:rPr lang="en-US" sz="2100" b="1" kern="1200" dirty="0"/>
            <a:t> on Demand</a:t>
          </a:r>
          <a:r>
            <a:rPr lang="en-US" sz="2100" b="1" kern="1200" dirty="0">
              <a:latin typeface="Century Gothic" panose="020B0502020202020204"/>
            </a:rPr>
            <a:t>.</a:t>
          </a:r>
          <a:endParaRPr lang="en-US" sz="2100" b="1" kern="1200" dirty="0"/>
        </a:p>
      </dsp:txBody>
      <dsp:txXfrm>
        <a:off x="985535" y="3201473"/>
        <a:ext cx="8418816" cy="853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E7232-1B84-4EF9-B5E8-7A1DF73E29F0}">
      <dsp:nvSpPr>
        <dsp:cNvPr id="0" name=""/>
        <dsp:cNvSpPr/>
      </dsp:nvSpPr>
      <dsp:spPr>
        <a:xfrm>
          <a:off x="973300" y="2356"/>
          <a:ext cx="3668385" cy="22010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Saves Time</a:t>
          </a:r>
          <a:r>
            <a:rPr lang="en-US" sz="2000" kern="1200" dirty="0"/>
            <a:t>: </a:t>
          </a:r>
          <a:r>
            <a:rPr lang="en-US" sz="2000" b="1" kern="1200" dirty="0"/>
            <a:t>Online library saves a lot of time for the user as he/she  needn't visit the library each and every day saving a lot of time and effort. </a:t>
          </a:r>
        </a:p>
      </dsp:txBody>
      <dsp:txXfrm>
        <a:off x="973300" y="2356"/>
        <a:ext cx="3668385" cy="2201031"/>
      </dsp:txXfrm>
    </dsp:sp>
    <dsp:sp modelId="{4667406D-CC8C-4FB0-B9DA-558C84DBA5BD}">
      <dsp:nvSpPr>
        <dsp:cNvPr id="0" name=""/>
        <dsp:cNvSpPr/>
      </dsp:nvSpPr>
      <dsp:spPr>
        <a:xfrm>
          <a:off x="973300" y="2570225"/>
          <a:ext cx="3668385" cy="2201031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Highly Convenient</a:t>
          </a:r>
          <a:r>
            <a:rPr lang="en-US" sz="2000" kern="1200" dirty="0"/>
            <a:t>:  </a:t>
          </a:r>
          <a:r>
            <a:rPr lang="en-US" sz="2000" b="1" kern="1200" dirty="0"/>
            <a:t>It's very convenient for the user to register and  access the books.</a:t>
          </a:r>
        </a:p>
      </dsp:txBody>
      <dsp:txXfrm>
        <a:off x="973300" y="2570225"/>
        <a:ext cx="3668385" cy="2201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1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6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16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3589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71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90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08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15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8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0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2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900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4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2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5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6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55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DC89-4AEA-4652-8E17-E9FE9EB0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498" y="1325880"/>
            <a:ext cx="4146707" cy="43713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    </a:t>
            </a:r>
            <a:r>
              <a:rPr lang="en-US" sz="2800" b="1" i="1" dirty="0">
                <a:latin typeface="Amasis MT Pro Black"/>
                <a:ea typeface="Cambria Math"/>
              </a:rPr>
              <a:t>ONLINE LIBRARY </a:t>
            </a:r>
            <a:br>
              <a:rPr lang="en-US" sz="2800" b="1" i="1" dirty="0">
                <a:latin typeface="Amasis MT Pro Black"/>
              </a:rPr>
            </a:br>
            <a:r>
              <a:rPr lang="en-US" sz="2800" b="1" i="1" dirty="0">
                <a:latin typeface="Amasis MT Pro Black"/>
                <a:ea typeface="Cambria Math"/>
              </a:rPr>
              <a:t>           SYSTEM</a:t>
            </a:r>
            <a:br>
              <a:rPr lang="en-US" sz="2800" dirty="0"/>
            </a:br>
            <a:br>
              <a:rPr lang="en-US" sz="2800" dirty="0">
                <a:solidFill>
                  <a:srgbClr val="EBEBEB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000" b="1" i="1" dirty="0">
                <a:latin typeface="Amasis MT Pro Black"/>
                <a:ea typeface="Cambria Math"/>
              </a:rPr>
              <a:t>                  By </a:t>
            </a:r>
            <a:br>
              <a:rPr lang="en-US" sz="2800" dirty="0"/>
            </a:br>
            <a:r>
              <a:rPr lang="en-US" sz="2000" b="1" dirty="0">
                <a:solidFill>
                  <a:srgbClr val="EBEBEB"/>
                </a:solidFill>
              </a:rPr>
              <a:t>B Anuraag : 160120737147</a:t>
            </a:r>
            <a:br>
              <a:rPr lang="en-US" sz="2000" b="1" dirty="0"/>
            </a:br>
            <a:r>
              <a:rPr lang="en-US" sz="2000" b="1" dirty="0">
                <a:solidFill>
                  <a:srgbClr val="EBEBEB"/>
                </a:solidFill>
              </a:rPr>
              <a:t>D V Dheeraj : 160120737148</a:t>
            </a:r>
            <a:endParaRPr lang="en-US" sz="2000" b="1" dirty="0"/>
          </a:p>
        </p:txBody>
      </p:sp>
      <p:pic>
        <p:nvPicPr>
          <p:cNvPr id="5" name="Picture 4" descr="Wooden library">
            <a:extLst>
              <a:ext uri="{FF2B5EF4-FFF2-40B4-BE49-F238E27FC236}">
                <a16:creationId xmlns:a16="http://schemas.microsoft.com/office/drawing/2014/main" id="{F8F07CF9-F7AA-4F62-899A-321BC8699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9" r="5153" b="-3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0081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D9307-386F-4E48-A9FE-DC89F1E8BE78}"/>
              </a:ext>
            </a:extLst>
          </p:cNvPr>
          <p:cNvPicPr/>
          <p:nvPr/>
        </p:nvPicPr>
        <p:blipFill rotWithShape="1">
          <a:blip r:embed="rId7"/>
          <a:srcRect t="1079" r="4" b="4"/>
          <a:stretch/>
        </p:blipFill>
        <p:spPr>
          <a:xfrm>
            <a:off x="1" y="-5"/>
            <a:ext cx="4060014" cy="5020241"/>
          </a:xfrm>
          <a:custGeom>
            <a:avLst/>
            <a:gdLst/>
            <a:ahLst/>
            <a:cxnLst/>
            <a:rect l="l" t="t" r="r" b="b"/>
            <a:pathLst>
              <a:path w="4060014" h="5020241">
                <a:moveTo>
                  <a:pt x="0" y="0"/>
                </a:moveTo>
                <a:lnTo>
                  <a:pt x="4060014" y="0"/>
                </a:lnTo>
                <a:lnTo>
                  <a:pt x="4060014" y="451006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6056A-D3A2-4DFF-AA31-1810B6017C3A}"/>
              </a:ext>
            </a:extLst>
          </p:cNvPr>
          <p:cNvPicPr/>
          <p:nvPr/>
        </p:nvPicPr>
        <p:blipFill rotWithShape="1">
          <a:blip r:embed="rId8"/>
          <a:srcRect l="14890" r="13165" b="2"/>
          <a:stretch/>
        </p:blipFill>
        <p:spPr>
          <a:xfrm>
            <a:off x="8131987" y="-7"/>
            <a:ext cx="4059709" cy="4542350"/>
          </a:xfrm>
          <a:custGeom>
            <a:avLst/>
            <a:gdLst/>
            <a:ahLst/>
            <a:cxnLst/>
            <a:rect l="l" t="t" r="r" b="b"/>
            <a:pathLst>
              <a:path w="4059709" h="4542350">
                <a:moveTo>
                  <a:pt x="0" y="0"/>
                </a:moveTo>
                <a:lnTo>
                  <a:pt x="4059709" y="0"/>
                </a:lnTo>
                <a:lnTo>
                  <a:pt x="4059709" y="4057991"/>
                </a:lnTo>
                <a:lnTo>
                  <a:pt x="3782959" y="4110187"/>
                </a:lnTo>
                <a:lnTo>
                  <a:pt x="3507426" y="4159931"/>
                </a:lnTo>
                <a:lnTo>
                  <a:pt x="3230675" y="4208624"/>
                </a:lnTo>
                <a:lnTo>
                  <a:pt x="2952704" y="4250310"/>
                </a:lnTo>
                <a:lnTo>
                  <a:pt x="2675953" y="4292347"/>
                </a:lnTo>
                <a:lnTo>
                  <a:pt x="2397982" y="4331582"/>
                </a:lnTo>
                <a:lnTo>
                  <a:pt x="2123669" y="4365211"/>
                </a:lnTo>
                <a:lnTo>
                  <a:pt x="1845698" y="4397089"/>
                </a:lnTo>
                <a:lnTo>
                  <a:pt x="1568947" y="4426165"/>
                </a:lnTo>
                <a:lnTo>
                  <a:pt x="1297072" y="4451387"/>
                </a:lnTo>
                <a:lnTo>
                  <a:pt x="1021540" y="4476609"/>
                </a:lnTo>
                <a:lnTo>
                  <a:pt x="749665" y="4497628"/>
                </a:lnTo>
                <a:lnTo>
                  <a:pt x="477790" y="4514092"/>
                </a:lnTo>
                <a:lnTo>
                  <a:pt x="207135" y="4531258"/>
                </a:lnTo>
                <a:lnTo>
                  <a:pt x="0" y="4542350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8635F-CAAA-400F-970C-8EC7CD77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rgbClr val="EBEBEB"/>
                </a:solidFill>
              </a:rPr>
              <a:t>RESULTS</a:t>
            </a:r>
            <a:r>
              <a:rPr lang="en-US" sz="4800" dirty="0">
                <a:solidFill>
                  <a:srgbClr val="EBEBEB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23C23-21AA-4064-ADB2-11711DCBA93B}"/>
              </a:ext>
            </a:extLst>
          </p:cNvPr>
          <p:cNvPicPr/>
          <p:nvPr/>
        </p:nvPicPr>
        <p:blipFill rotWithShape="1">
          <a:blip r:embed="rId9"/>
          <a:srcRect l="7630" r="10853"/>
          <a:stretch/>
        </p:blipFill>
        <p:spPr>
          <a:xfrm>
            <a:off x="4060015" y="10"/>
            <a:ext cx="4071972" cy="4583093"/>
          </a:xfrm>
          <a:custGeom>
            <a:avLst/>
            <a:gdLst/>
            <a:ahLst/>
            <a:cxnLst/>
            <a:rect l="l" t="t" r="r" b="b"/>
            <a:pathLst>
              <a:path w="4071972" h="4583103">
                <a:moveTo>
                  <a:pt x="0" y="0"/>
                </a:moveTo>
                <a:lnTo>
                  <a:pt x="4071972" y="0"/>
                </a:lnTo>
                <a:lnTo>
                  <a:pt x="4071972" y="4542358"/>
                </a:lnTo>
                <a:lnTo>
                  <a:pt x="4011042" y="4545620"/>
                </a:lnTo>
                <a:lnTo>
                  <a:pt x="3745263" y="4555779"/>
                </a:lnTo>
                <a:lnTo>
                  <a:pt x="3479483" y="4564537"/>
                </a:lnTo>
                <a:lnTo>
                  <a:pt x="3216143" y="4572944"/>
                </a:lnTo>
                <a:lnTo>
                  <a:pt x="2956461" y="4576798"/>
                </a:lnTo>
                <a:lnTo>
                  <a:pt x="2696778" y="4581001"/>
                </a:lnTo>
                <a:lnTo>
                  <a:pt x="2440752" y="4583103"/>
                </a:lnTo>
                <a:lnTo>
                  <a:pt x="2187164" y="4581001"/>
                </a:lnTo>
                <a:lnTo>
                  <a:pt x="1936015" y="4581001"/>
                </a:lnTo>
                <a:lnTo>
                  <a:pt x="1687305" y="4576798"/>
                </a:lnTo>
                <a:lnTo>
                  <a:pt x="1443471" y="4570492"/>
                </a:lnTo>
                <a:lnTo>
                  <a:pt x="1202077" y="4564537"/>
                </a:lnTo>
                <a:lnTo>
                  <a:pt x="965557" y="4557881"/>
                </a:lnTo>
                <a:lnTo>
                  <a:pt x="730256" y="4547722"/>
                </a:lnTo>
                <a:lnTo>
                  <a:pt x="498615" y="4536862"/>
                </a:lnTo>
                <a:lnTo>
                  <a:pt x="271848" y="4527054"/>
                </a:lnTo>
                <a:lnTo>
                  <a:pt x="0" y="45100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947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5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3" name="Picture 37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4" name="Oval 39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41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6" name="Picture 43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45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7C884-CD9A-4C17-8663-C5ED2DB08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61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A98FD-1005-4771-9923-28A5704E3E34}"/>
              </a:ext>
            </a:extLst>
          </p:cNvPr>
          <p:cNvPicPr/>
          <p:nvPr/>
        </p:nvPicPr>
        <p:blipFill rotWithShape="1">
          <a:blip r:embed="rId7"/>
          <a:srcRect t="8685" b="14951"/>
          <a:stretch/>
        </p:blipFill>
        <p:spPr>
          <a:xfrm>
            <a:off x="4644981" y="3429010"/>
            <a:ext cx="7546766" cy="3428990"/>
          </a:xfrm>
          <a:prstGeom prst="rect">
            <a:avLst/>
          </a:prstGeom>
        </p:spPr>
      </p:pic>
      <p:sp>
        <p:nvSpPr>
          <p:cNvPr id="58" name="Rectangle 47">
            <a:extLst>
              <a:ext uri="{FF2B5EF4-FFF2-40B4-BE49-F238E27FC236}">
                <a16:creationId xmlns:a16="http://schemas.microsoft.com/office/drawing/2014/main" id="{ADCC2544-19B6-433D-9192-0ACEF2DA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B879-53C2-49D0-97E7-5B8D5F8BCEE5}"/>
              </a:ext>
            </a:extLst>
          </p:cNvPr>
          <p:cNvPicPr/>
          <p:nvPr/>
        </p:nvPicPr>
        <p:blipFill rotWithShape="1">
          <a:blip r:embed="rId8"/>
          <a:srcRect t="3422" b="16170"/>
          <a:stretch/>
        </p:blipFill>
        <p:spPr>
          <a:xfrm>
            <a:off x="4645234" y="452"/>
            <a:ext cx="7546766" cy="34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52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5E4AC-997A-49B9-B9FA-A5B9945C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58" y="1447800"/>
            <a:ext cx="5599942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dirty="0"/>
              <a:t>RESULTS</a:t>
            </a:r>
            <a:r>
              <a:rPr lang="en-US" sz="6600" dirty="0"/>
              <a:t> 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4D1EC32-8D7D-4EEB-B117-8A6BFB8E0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-659120" y="659121"/>
            <a:ext cx="6858001" cy="5539756"/>
          </a:xfrm>
          <a:custGeom>
            <a:avLst/>
            <a:gdLst>
              <a:gd name="connsiteX0" fmla="*/ 6858001 w 6858001"/>
              <a:gd name="connsiteY0" fmla="*/ 1344715 h 5539756"/>
              <a:gd name="connsiteX1" fmla="*/ 6858001 w 6858001"/>
              <a:gd name="connsiteY1" fmla="*/ 1177 h 5539756"/>
              <a:gd name="connsiteX2" fmla="*/ 6702324 w 6858001"/>
              <a:gd name="connsiteY2" fmla="*/ 26222 h 5539756"/>
              <a:gd name="connsiteX3" fmla="*/ 6547333 w 6858001"/>
              <a:gd name="connsiteY3" fmla="*/ 50091 h 5539756"/>
              <a:gd name="connsiteX4" fmla="*/ 6391657 w 6858001"/>
              <a:gd name="connsiteY4" fmla="*/ 73455 h 5539756"/>
              <a:gd name="connsiteX5" fmla="*/ 6235294 w 6858001"/>
              <a:gd name="connsiteY5" fmla="*/ 93458 h 5539756"/>
              <a:gd name="connsiteX6" fmla="*/ 6079618 w 6858001"/>
              <a:gd name="connsiteY6" fmla="*/ 113629 h 5539756"/>
              <a:gd name="connsiteX7" fmla="*/ 5923255 w 6858001"/>
              <a:gd name="connsiteY7" fmla="*/ 132455 h 5539756"/>
              <a:gd name="connsiteX8" fmla="*/ 5768950 w 6858001"/>
              <a:gd name="connsiteY8" fmla="*/ 148591 h 5539756"/>
              <a:gd name="connsiteX9" fmla="*/ 5612588 w 6858001"/>
              <a:gd name="connsiteY9" fmla="*/ 163887 h 5539756"/>
              <a:gd name="connsiteX10" fmla="*/ 5456911 w 6858001"/>
              <a:gd name="connsiteY10" fmla="*/ 177839 h 5539756"/>
              <a:gd name="connsiteX11" fmla="*/ 5303978 w 6858001"/>
              <a:gd name="connsiteY11" fmla="*/ 189941 h 5539756"/>
              <a:gd name="connsiteX12" fmla="*/ 5148987 w 6858001"/>
              <a:gd name="connsiteY12" fmla="*/ 202044 h 5539756"/>
              <a:gd name="connsiteX13" fmla="*/ 4996054 w 6858001"/>
              <a:gd name="connsiteY13" fmla="*/ 212129 h 5539756"/>
              <a:gd name="connsiteX14" fmla="*/ 4843120 w 6858001"/>
              <a:gd name="connsiteY14" fmla="*/ 220029 h 5539756"/>
              <a:gd name="connsiteX15" fmla="*/ 4690873 w 6858001"/>
              <a:gd name="connsiteY15" fmla="*/ 228266 h 5539756"/>
              <a:gd name="connsiteX16" fmla="*/ 4539997 w 6858001"/>
              <a:gd name="connsiteY16" fmla="*/ 235157 h 5539756"/>
              <a:gd name="connsiteX17" fmla="*/ 4390492 w 6858001"/>
              <a:gd name="connsiteY17" fmla="*/ 240032 h 5539756"/>
              <a:gd name="connsiteX18" fmla="*/ 4240988 w 6858001"/>
              <a:gd name="connsiteY18" fmla="*/ 244234 h 5539756"/>
              <a:gd name="connsiteX19" fmla="*/ 4092855 w 6858001"/>
              <a:gd name="connsiteY19" fmla="*/ 248268 h 5539756"/>
              <a:gd name="connsiteX20" fmla="*/ 3946780 w 6858001"/>
              <a:gd name="connsiteY20" fmla="*/ 250117 h 5539756"/>
              <a:gd name="connsiteX21" fmla="*/ 3800704 w 6858001"/>
              <a:gd name="connsiteY21" fmla="*/ 252134 h 5539756"/>
              <a:gd name="connsiteX22" fmla="*/ 3656686 w 6858001"/>
              <a:gd name="connsiteY22" fmla="*/ 253143 h 5539756"/>
              <a:gd name="connsiteX23" fmla="*/ 3514040 w 6858001"/>
              <a:gd name="connsiteY23" fmla="*/ 252134 h 5539756"/>
              <a:gd name="connsiteX24" fmla="*/ 3372765 w 6858001"/>
              <a:gd name="connsiteY24" fmla="*/ 252134 h 5539756"/>
              <a:gd name="connsiteX25" fmla="*/ 3232862 w 6858001"/>
              <a:gd name="connsiteY25" fmla="*/ 250117 h 5539756"/>
              <a:gd name="connsiteX26" fmla="*/ 3095702 w 6858001"/>
              <a:gd name="connsiteY26" fmla="*/ 247092 h 5539756"/>
              <a:gd name="connsiteX27" fmla="*/ 2959914 w 6858001"/>
              <a:gd name="connsiteY27" fmla="*/ 244234 h 5539756"/>
              <a:gd name="connsiteX28" fmla="*/ 2826868 w 6858001"/>
              <a:gd name="connsiteY28" fmla="*/ 241040 h 5539756"/>
              <a:gd name="connsiteX29" fmla="*/ 2694509 w 6858001"/>
              <a:gd name="connsiteY29" fmla="*/ 236166 h 5539756"/>
              <a:gd name="connsiteX30" fmla="*/ 2564208 w 6858001"/>
              <a:gd name="connsiteY30" fmla="*/ 230955 h 5539756"/>
              <a:gd name="connsiteX31" fmla="*/ 2436649 w 6858001"/>
              <a:gd name="connsiteY31" fmla="*/ 226249 h 5539756"/>
              <a:gd name="connsiteX32" fmla="*/ 2187703 w 6858001"/>
              <a:gd name="connsiteY32" fmla="*/ 212969 h 5539756"/>
              <a:gd name="connsiteX33" fmla="*/ 1949045 w 6858001"/>
              <a:gd name="connsiteY33" fmla="*/ 198850 h 5539756"/>
              <a:gd name="connsiteX34" fmla="*/ 1719988 w 6858001"/>
              <a:gd name="connsiteY34" fmla="*/ 184058 h 5539756"/>
              <a:gd name="connsiteX35" fmla="*/ 1503275 w 6858001"/>
              <a:gd name="connsiteY35" fmla="*/ 167753 h 5539756"/>
              <a:gd name="connsiteX36" fmla="*/ 1296163 w 6858001"/>
              <a:gd name="connsiteY36" fmla="*/ 150776 h 5539756"/>
              <a:gd name="connsiteX37" fmla="*/ 1104139 w 6858001"/>
              <a:gd name="connsiteY37" fmla="*/ 132455 h 5539756"/>
              <a:gd name="connsiteX38" fmla="*/ 923774 w 6858001"/>
              <a:gd name="connsiteY38" fmla="*/ 114469 h 5539756"/>
              <a:gd name="connsiteX39" fmla="*/ 757810 w 6858001"/>
              <a:gd name="connsiteY39" fmla="*/ 96484 h 5539756"/>
              <a:gd name="connsiteX40" fmla="*/ 605563 w 6858001"/>
              <a:gd name="connsiteY40" fmla="*/ 79507 h 5539756"/>
              <a:gd name="connsiteX41" fmla="*/ 470460 w 6858001"/>
              <a:gd name="connsiteY41" fmla="*/ 63370 h 5539756"/>
              <a:gd name="connsiteX42" fmla="*/ 348388 w 6858001"/>
              <a:gd name="connsiteY42" fmla="*/ 48074 h 5539756"/>
              <a:gd name="connsiteX43" fmla="*/ 245518 w 6858001"/>
              <a:gd name="connsiteY43" fmla="*/ 35299 h 5539756"/>
              <a:gd name="connsiteX44" fmla="*/ 159107 w 6858001"/>
              <a:gd name="connsiteY44" fmla="*/ 23197 h 5539756"/>
              <a:gd name="connsiteX45" fmla="*/ 40463 w 6858001"/>
              <a:gd name="connsiteY45" fmla="*/ 5883 h 5539756"/>
              <a:gd name="connsiteX46" fmla="*/ 1 w 6858001"/>
              <a:gd name="connsiteY46" fmla="*/ 0 h 5539756"/>
              <a:gd name="connsiteX47" fmla="*/ 1 w 6858001"/>
              <a:gd name="connsiteY47" fmla="*/ 905405 h 5539756"/>
              <a:gd name="connsiteX48" fmla="*/ 0 w 6858001"/>
              <a:gd name="connsiteY48" fmla="*/ 905405 h 5539756"/>
              <a:gd name="connsiteX49" fmla="*/ 0 w 6858001"/>
              <a:gd name="connsiteY49" fmla="*/ 5539756 h 5539756"/>
              <a:gd name="connsiteX50" fmla="*/ 6858000 w 6858001"/>
              <a:gd name="connsiteY50" fmla="*/ 5539756 h 5539756"/>
              <a:gd name="connsiteX51" fmla="*/ 6858000 w 6858001"/>
              <a:gd name="connsiteY51" fmla="*/ 1344715 h 553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39756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405"/>
                </a:lnTo>
                <a:lnTo>
                  <a:pt x="0" y="905405"/>
                </a:lnTo>
                <a:lnTo>
                  <a:pt x="0" y="5539756"/>
                </a:lnTo>
                <a:lnTo>
                  <a:pt x="6858000" y="5539756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4FE01-DFF4-47DD-AF02-1F87AD8D05E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43855" y="775645"/>
            <a:ext cx="3993646" cy="3075106"/>
          </a:xfrm>
          <a:prstGeom prst="rect">
            <a:avLst/>
          </a:prstGeom>
          <a:effectLst/>
        </p:spPr>
      </p:pic>
      <p:sp>
        <p:nvSpPr>
          <p:cNvPr id="46" name="Freeform 27">
            <a:extLst>
              <a:ext uri="{FF2B5EF4-FFF2-40B4-BE49-F238E27FC236}">
                <a16:creationId xmlns:a16="http://schemas.microsoft.com/office/drawing/2014/main" id="{38EBD67A-F537-456C-967F-D1E5910B7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93485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BD29C-EF2A-427F-A915-CFA2C91F6F0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43854" y="4190041"/>
            <a:ext cx="3990829" cy="19155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4849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>
            <a:extLst>
              <a:ext uri="{FF2B5EF4-FFF2-40B4-BE49-F238E27FC236}">
                <a16:creationId xmlns:a16="http://schemas.microsoft.com/office/drawing/2014/main" id="{1530DCFF-08F5-434A-A0D5-F3E89407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24011A3A-9884-40BF-94F6-0625A0ADD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4">
            <a:extLst>
              <a:ext uri="{FF2B5EF4-FFF2-40B4-BE49-F238E27FC236}">
                <a16:creationId xmlns:a16="http://schemas.microsoft.com/office/drawing/2014/main" id="{D6573690-978D-48A4-8645-0E01F8211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6">
            <a:extLst>
              <a:ext uri="{FF2B5EF4-FFF2-40B4-BE49-F238E27FC236}">
                <a16:creationId xmlns:a16="http://schemas.microsoft.com/office/drawing/2014/main" id="{D4B84446-184D-45CE-9532-48179EAE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C9229660-8639-44E7-B486-7436516E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20">
            <a:extLst>
              <a:ext uri="{FF2B5EF4-FFF2-40B4-BE49-F238E27FC236}">
                <a16:creationId xmlns:a16="http://schemas.microsoft.com/office/drawing/2014/main" id="{858084FA-40DB-44FC-94DA-93AA71CD6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09163-D3DC-4EFB-A727-6160C068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645" y="1447800"/>
            <a:ext cx="3572653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RESULTS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16DCE-1653-4BB5-ADF9-4643A0977B54}"/>
              </a:ext>
            </a:extLst>
          </p:cNvPr>
          <p:cNvPicPr/>
          <p:nvPr/>
        </p:nvPicPr>
        <p:blipFill rotWithShape="1">
          <a:blip r:embed="rId7"/>
          <a:srcRect l="22615" r="21354"/>
          <a:stretch/>
        </p:blipFill>
        <p:spPr>
          <a:xfrm>
            <a:off x="4160020" y="496826"/>
            <a:ext cx="3397707" cy="27439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00455-F53F-402E-92A1-525678D31881}"/>
              </a:ext>
            </a:extLst>
          </p:cNvPr>
          <p:cNvPicPr/>
          <p:nvPr/>
        </p:nvPicPr>
        <p:blipFill rotWithShape="1">
          <a:blip r:embed="rId8"/>
          <a:srcRect l="30436" r="15700" b="1"/>
          <a:stretch/>
        </p:blipFill>
        <p:spPr>
          <a:xfrm>
            <a:off x="434873" y="3542160"/>
            <a:ext cx="3397707" cy="2743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406F41-B91C-48BD-817E-0C7A68813067}"/>
              </a:ext>
            </a:extLst>
          </p:cNvPr>
          <p:cNvPicPr/>
          <p:nvPr/>
        </p:nvPicPr>
        <p:blipFill rotWithShape="1">
          <a:blip r:embed="rId9"/>
          <a:srcRect l="17995" r="16689" b="3"/>
          <a:stretch/>
        </p:blipFill>
        <p:spPr>
          <a:xfrm>
            <a:off x="344806" y="546993"/>
            <a:ext cx="3397707" cy="27439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0D5B9-679F-44F2-8239-9B135875AFB7}"/>
              </a:ext>
            </a:extLst>
          </p:cNvPr>
          <p:cNvPicPr/>
          <p:nvPr/>
        </p:nvPicPr>
        <p:blipFill rotWithShape="1">
          <a:blip r:embed="rId10"/>
          <a:srcRect l="34924" r="16783" b="-3"/>
          <a:stretch/>
        </p:blipFill>
        <p:spPr>
          <a:xfrm>
            <a:off x="4156431" y="3504436"/>
            <a:ext cx="3397707" cy="27439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265068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BA3D1-42F2-4469-9CB7-2AD6E5A4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SOCIAL IMPLICATIONS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7B3A2-782B-4291-AD58-E931C63F3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ea typeface="+mj-lt"/>
                <a:cs typeface="+mj-lt"/>
              </a:rPr>
              <a:t>The major social benefits of proposed system includes: 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v"/>
            </a:pPr>
            <a:r>
              <a:rPr lang="en-US" b="1" dirty="0">
                <a:ea typeface="+mj-lt"/>
                <a:cs typeface="+mj-lt"/>
              </a:rPr>
              <a:t>Saves Time : A lot of time is saved whenever a student uses this website. 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v"/>
            </a:pPr>
            <a:r>
              <a:rPr lang="en-US" b="1" dirty="0">
                <a:ea typeface="+mj-lt"/>
                <a:cs typeface="+mj-lt"/>
              </a:rPr>
              <a:t>Less Paper : A lot of paper is reduced if we switch to digital libraries. 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v"/>
            </a:pPr>
            <a:r>
              <a:rPr lang="en-US" b="1" dirty="0">
                <a:ea typeface="+mj-lt"/>
                <a:cs typeface="+mj-lt"/>
              </a:rPr>
              <a:t>Highly Efficient : The proposed system is admin friendly. It provides the reliable search facility for the users. 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v"/>
            </a:pPr>
            <a:r>
              <a:rPr lang="en-US" b="1" dirty="0">
                <a:ea typeface="+mj-lt"/>
                <a:cs typeface="+mj-lt"/>
              </a:rPr>
              <a:t>Secure : The website is completely secure with password constraints present to eliminate the chances of a cyber-attack. 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v"/>
            </a:pPr>
            <a:r>
              <a:rPr lang="en-US" b="1" dirty="0">
                <a:ea typeface="+mj-lt"/>
                <a:cs typeface="+mj-lt"/>
              </a:rPr>
              <a:t>Highly Convenient : The project is highly convenient and easy to use.</a:t>
            </a:r>
            <a:r>
              <a:rPr lang="en-US" dirty="0">
                <a:ea typeface="+mj-lt"/>
                <a:cs typeface="+mj-lt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84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9F06D-D0CC-49CE-95CD-146694C2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FUTURE SCOPE     &amp; </a:t>
            </a:r>
            <a:br>
              <a:rPr lang="en-US" b="1" dirty="0">
                <a:solidFill>
                  <a:srgbClr val="EBEBEB"/>
                </a:solidFill>
              </a:rPr>
            </a:br>
            <a:r>
              <a:rPr lang="en-US" b="1" dirty="0">
                <a:solidFill>
                  <a:srgbClr val="EBEBEB"/>
                </a:solidFill>
              </a:rPr>
              <a:t>         SETBACKS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C7EC1-84EF-4462-AC47-FBCBE66F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Deploy and Host the Website.</a:t>
            </a:r>
          </a:p>
          <a:p>
            <a:pPr>
              <a:buClr>
                <a:srgbClr val="8AD0D6"/>
              </a:buClr>
            </a:pPr>
            <a:r>
              <a:rPr lang="en-US" b="1" dirty="0">
                <a:solidFill>
                  <a:srgbClr val="FFFFFF"/>
                </a:solidFill>
              </a:rPr>
              <a:t>Include an Authenticated Login for Admin which is lacking in the current state of project.</a:t>
            </a:r>
          </a:p>
          <a:p>
            <a:pPr>
              <a:buClr>
                <a:srgbClr val="8AD0D6"/>
              </a:buClr>
            </a:pPr>
            <a:r>
              <a:rPr lang="en-US" b="1" dirty="0">
                <a:solidFill>
                  <a:srgbClr val="FFFFFF"/>
                </a:solidFill>
              </a:rPr>
              <a:t>Support many other type of files as eBooks.</a:t>
            </a:r>
          </a:p>
          <a:p>
            <a:pPr>
              <a:buClr>
                <a:srgbClr val="8AD0D6"/>
              </a:buClr>
            </a:pPr>
            <a:r>
              <a:rPr lang="en-US" b="1" dirty="0">
                <a:solidFill>
                  <a:srgbClr val="FFFFFF"/>
                </a:solidFill>
              </a:rPr>
              <a:t>To accept larger files.</a:t>
            </a:r>
          </a:p>
          <a:p>
            <a:pPr>
              <a:buClr>
                <a:srgbClr val="8AD0D6"/>
              </a:buClr>
            </a:pPr>
            <a:r>
              <a:rPr lang="en-US" b="1" dirty="0">
                <a:solidFill>
                  <a:srgbClr val="FFFFFF"/>
                </a:solidFill>
              </a:rPr>
              <a:t>Extend the current project to many other departments.</a:t>
            </a:r>
          </a:p>
          <a:p>
            <a:pPr>
              <a:buClr>
                <a:srgbClr val="8AD0D6"/>
              </a:buClr>
            </a:pPr>
            <a:endParaRPr lang="en-US" dirty="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FE3F516A-44AB-44DC-9946-6D1ED40ED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29" r="32733" b="-4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634137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511D5-6106-47DB-B4AE-606C3ED4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03" y="1063417"/>
            <a:ext cx="3828421" cy="4675396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2F2F2"/>
                </a:solidFill>
              </a:rPr>
              <a:t>CONCLUSION</a:t>
            </a:r>
            <a:r>
              <a:rPr lang="en-US" dirty="0">
                <a:solidFill>
                  <a:srgbClr val="F2F2F2"/>
                </a:solidFill>
              </a:rPr>
              <a:t>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C41772-95BE-46C1-82E5-3347FAF44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285448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318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06924A-36D7-48B7-A77E-D461A059F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B1E1A-0F63-4B31-BAB0-BB94461B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149" y="1325880"/>
            <a:ext cx="618115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rgbClr val="EB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A0ACE7FA-6331-4C56-911D-E3F37FDE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6828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EEE464AA-F385-4411-8A33-DE57CA2F1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-942449" y="942450"/>
            <a:ext cx="6858001" cy="4973099"/>
          </a:xfrm>
          <a:custGeom>
            <a:avLst/>
            <a:gdLst>
              <a:gd name="connsiteX0" fmla="*/ 6858001 w 6858001"/>
              <a:gd name="connsiteY0" fmla="*/ 1344715 h 4973099"/>
              <a:gd name="connsiteX1" fmla="*/ 6858001 w 6858001"/>
              <a:gd name="connsiteY1" fmla="*/ 1177 h 4973099"/>
              <a:gd name="connsiteX2" fmla="*/ 6702324 w 6858001"/>
              <a:gd name="connsiteY2" fmla="*/ 26222 h 4973099"/>
              <a:gd name="connsiteX3" fmla="*/ 6547333 w 6858001"/>
              <a:gd name="connsiteY3" fmla="*/ 50091 h 4973099"/>
              <a:gd name="connsiteX4" fmla="*/ 6391657 w 6858001"/>
              <a:gd name="connsiteY4" fmla="*/ 73455 h 4973099"/>
              <a:gd name="connsiteX5" fmla="*/ 6235294 w 6858001"/>
              <a:gd name="connsiteY5" fmla="*/ 93458 h 4973099"/>
              <a:gd name="connsiteX6" fmla="*/ 6079618 w 6858001"/>
              <a:gd name="connsiteY6" fmla="*/ 113629 h 4973099"/>
              <a:gd name="connsiteX7" fmla="*/ 5923255 w 6858001"/>
              <a:gd name="connsiteY7" fmla="*/ 132455 h 4973099"/>
              <a:gd name="connsiteX8" fmla="*/ 5768950 w 6858001"/>
              <a:gd name="connsiteY8" fmla="*/ 148591 h 4973099"/>
              <a:gd name="connsiteX9" fmla="*/ 5612588 w 6858001"/>
              <a:gd name="connsiteY9" fmla="*/ 163887 h 4973099"/>
              <a:gd name="connsiteX10" fmla="*/ 5456911 w 6858001"/>
              <a:gd name="connsiteY10" fmla="*/ 177839 h 4973099"/>
              <a:gd name="connsiteX11" fmla="*/ 5303978 w 6858001"/>
              <a:gd name="connsiteY11" fmla="*/ 189941 h 4973099"/>
              <a:gd name="connsiteX12" fmla="*/ 5148987 w 6858001"/>
              <a:gd name="connsiteY12" fmla="*/ 202044 h 4973099"/>
              <a:gd name="connsiteX13" fmla="*/ 4996054 w 6858001"/>
              <a:gd name="connsiteY13" fmla="*/ 212129 h 4973099"/>
              <a:gd name="connsiteX14" fmla="*/ 4843120 w 6858001"/>
              <a:gd name="connsiteY14" fmla="*/ 220029 h 4973099"/>
              <a:gd name="connsiteX15" fmla="*/ 4690873 w 6858001"/>
              <a:gd name="connsiteY15" fmla="*/ 228266 h 4973099"/>
              <a:gd name="connsiteX16" fmla="*/ 4539997 w 6858001"/>
              <a:gd name="connsiteY16" fmla="*/ 235157 h 4973099"/>
              <a:gd name="connsiteX17" fmla="*/ 4390492 w 6858001"/>
              <a:gd name="connsiteY17" fmla="*/ 240032 h 4973099"/>
              <a:gd name="connsiteX18" fmla="*/ 4240988 w 6858001"/>
              <a:gd name="connsiteY18" fmla="*/ 244234 h 4973099"/>
              <a:gd name="connsiteX19" fmla="*/ 4092855 w 6858001"/>
              <a:gd name="connsiteY19" fmla="*/ 248268 h 4973099"/>
              <a:gd name="connsiteX20" fmla="*/ 3946780 w 6858001"/>
              <a:gd name="connsiteY20" fmla="*/ 250117 h 4973099"/>
              <a:gd name="connsiteX21" fmla="*/ 3800704 w 6858001"/>
              <a:gd name="connsiteY21" fmla="*/ 252134 h 4973099"/>
              <a:gd name="connsiteX22" fmla="*/ 3656686 w 6858001"/>
              <a:gd name="connsiteY22" fmla="*/ 253143 h 4973099"/>
              <a:gd name="connsiteX23" fmla="*/ 3514040 w 6858001"/>
              <a:gd name="connsiteY23" fmla="*/ 252134 h 4973099"/>
              <a:gd name="connsiteX24" fmla="*/ 3372765 w 6858001"/>
              <a:gd name="connsiteY24" fmla="*/ 252134 h 4973099"/>
              <a:gd name="connsiteX25" fmla="*/ 3232862 w 6858001"/>
              <a:gd name="connsiteY25" fmla="*/ 250117 h 4973099"/>
              <a:gd name="connsiteX26" fmla="*/ 3095702 w 6858001"/>
              <a:gd name="connsiteY26" fmla="*/ 247092 h 4973099"/>
              <a:gd name="connsiteX27" fmla="*/ 2959914 w 6858001"/>
              <a:gd name="connsiteY27" fmla="*/ 244234 h 4973099"/>
              <a:gd name="connsiteX28" fmla="*/ 2826868 w 6858001"/>
              <a:gd name="connsiteY28" fmla="*/ 241040 h 4973099"/>
              <a:gd name="connsiteX29" fmla="*/ 2694509 w 6858001"/>
              <a:gd name="connsiteY29" fmla="*/ 236166 h 4973099"/>
              <a:gd name="connsiteX30" fmla="*/ 2564208 w 6858001"/>
              <a:gd name="connsiteY30" fmla="*/ 230955 h 4973099"/>
              <a:gd name="connsiteX31" fmla="*/ 2436649 w 6858001"/>
              <a:gd name="connsiteY31" fmla="*/ 226249 h 4973099"/>
              <a:gd name="connsiteX32" fmla="*/ 2187703 w 6858001"/>
              <a:gd name="connsiteY32" fmla="*/ 212969 h 4973099"/>
              <a:gd name="connsiteX33" fmla="*/ 1949045 w 6858001"/>
              <a:gd name="connsiteY33" fmla="*/ 198850 h 4973099"/>
              <a:gd name="connsiteX34" fmla="*/ 1719988 w 6858001"/>
              <a:gd name="connsiteY34" fmla="*/ 184058 h 4973099"/>
              <a:gd name="connsiteX35" fmla="*/ 1503275 w 6858001"/>
              <a:gd name="connsiteY35" fmla="*/ 167753 h 4973099"/>
              <a:gd name="connsiteX36" fmla="*/ 1296163 w 6858001"/>
              <a:gd name="connsiteY36" fmla="*/ 150776 h 4973099"/>
              <a:gd name="connsiteX37" fmla="*/ 1104139 w 6858001"/>
              <a:gd name="connsiteY37" fmla="*/ 132455 h 4973099"/>
              <a:gd name="connsiteX38" fmla="*/ 923774 w 6858001"/>
              <a:gd name="connsiteY38" fmla="*/ 114469 h 4973099"/>
              <a:gd name="connsiteX39" fmla="*/ 757810 w 6858001"/>
              <a:gd name="connsiteY39" fmla="*/ 96484 h 4973099"/>
              <a:gd name="connsiteX40" fmla="*/ 605563 w 6858001"/>
              <a:gd name="connsiteY40" fmla="*/ 79507 h 4973099"/>
              <a:gd name="connsiteX41" fmla="*/ 470460 w 6858001"/>
              <a:gd name="connsiteY41" fmla="*/ 63370 h 4973099"/>
              <a:gd name="connsiteX42" fmla="*/ 348388 w 6858001"/>
              <a:gd name="connsiteY42" fmla="*/ 48074 h 4973099"/>
              <a:gd name="connsiteX43" fmla="*/ 245518 w 6858001"/>
              <a:gd name="connsiteY43" fmla="*/ 35299 h 4973099"/>
              <a:gd name="connsiteX44" fmla="*/ 159107 w 6858001"/>
              <a:gd name="connsiteY44" fmla="*/ 23197 h 4973099"/>
              <a:gd name="connsiteX45" fmla="*/ 40463 w 6858001"/>
              <a:gd name="connsiteY45" fmla="*/ 5883 h 4973099"/>
              <a:gd name="connsiteX46" fmla="*/ 1 w 6858001"/>
              <a:gd name="connsiteY46" fmla="*/ 0 h 4973099"/>
              <a:gd name="connsiteX47" fmla="*/ 1 w 6858001"/>
              <a:gd name="connsiteY47" fmla="*/ 897889 h 4973099"/>
              <a:gd name="connsiteX48" fmla="*/ 0 w 6858001"/>
              <a:gd name="connsiteY48" fmla="*/ 897889 h 4973099"/>
              <a:gd name="connsiteX49" fmla="*/ 0 w 6858001"/>
              <a:gd name="connsiteY49" fmla="*/ 4973099 h 4973099"/>
              <a:gd name="connsiteX50" fmla="*/ 6858000 w 6858001"/>
              <a:gd name="connsiteY50" fmla="*/ 4973099 h 4973099"/>
              <a:gd name="connsiteX51" fmla="*/ 6858000 w 6858001"/>
              <a:gd name="connsiteY51" fmla="*/ 1344715 h 49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73099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897889"/>
                </a:lnTo>
                <a:lnTo>
                  <a:pt x="0" y="897889"/>
                </a:lnTo>
                <a:lnTo>
                  <a:pt x="0" y="4973099"/>
                </a:lnTo>
                <a:lnTo>
                  <a:pt x="6858000" y="4973099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431DB1-C0E3-4F79-91B4-129125256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38F32FA-397B-4B38-AE10-4C8FE789E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4" y="1712893"/>
            <a:ext cx="3431749" cy="34317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6205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9FCB-D1D5-46D4-8CB2-D95949F0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i="1" dirty="0"/>
              <a:t>                   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E90754-A580-4E2D-A39E-99A10FC7A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017587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5410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ECBE-24E3-4AD6-B072-3B43879FF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280" y="452718"/>
            <a:ext cx="4127554" cy="140053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Motivation</a:t>
            </a:r>
            <a:endParaRPr lang="en-IN" b="1" dirty="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EAC38-5361-48EF-821F-1AF76C119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120" y="2052918"/>
            <a:ext cx="5720080" cy="41954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 the present day with the pandemic being deadly, it is being very difficult for people to access materials, especially books.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Everyone wish to  have access to each and every book without any restrictions. 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An Online Library would solve all the problems hence giving lifetime access to every book and it would provide a safe experience for the user.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9" name="Picture 25" descr="One in a crowd">
            <a:extLst>
              <a:ext uri="{FF2B5EF4-FFF2-40B4-BE49-F238E27FC236}">
                <a16:creationId xmlns:a16="http://schemas.microsoft.com/office/drawing/2014/main" id="{8DDC86E9-92E8-4F53-89F5-29E6C580C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30" r="21856" b="4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7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7F2D3-8D74-4171-9981-E564C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3" y="510204"/>
            <a:ext cx="5261884" cy="87169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Problem Statement</a:t>
            </a:r>
            <a:endParaRPr lang="en-IN" b="1" dirty="0">
              <a:solidFill>
                <a:srgbClr val="EBEBEB"/>
              </a:solidFill>
            </a:endParaRPr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22" name="Graphic 7" descr="Books">
            <a:extLst>
              <a:ext uri="{FF2B5EF4-FFF2-40B4-BE49-F238E27FC236}">
                <a16:creationId xmlns:a16="http://schemas.microsoft.com/office/drawing/2014/main" id="{990C813E-93B6-432B-9DB5-B4CFCA087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A4885-70FA-4379-B0FF-E1EA55B61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26" y="1380699"/>
            <a:ext cx="4587314" cy="4843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 get a book issued from a conventional library is a tiresome process where the reader need to search for the book manually and provide his ID to get the book issued.</a:t>
            </a:r>
          </a:p>
          <a:p>
            <a:pPr>
              <a:buClr>
                <a:srgbClr val="F7F7F7"/>
              </a:buClr>
            </a:pPr>
            <a:r>
              <a:rPr lang="en-US" b="1" dirty="0">
                <a:solidFill>
                  <a:schemeClr val="bg1"/>
                </a:solidFill>
              </a:rPr>
              <a:t>The Books issued need to be returned within specified time limit to avoid fine and users are not allowed to issue more than 3 books at a time.</a:t>
            </a:r>
          </a:p>
          <a:p>
            <a:pPr>
              <a:buClr>
                <a:srgbClr val="F7F7F7"/>
              </a:buClr>
            </a:pPr>
            <a:r>
              <a:rPr lang="en-US" b="1" dirty="0">
                <a:solidFill>
                  <a:schemeClr val="bg1"/>
                </a:solidFill>
              </a:rPr>
              <a:t>No full-time access to libraries.</a:t>
            </a:r>
          </a:p>
          <a:p>
            <a:pPr>
              <a:buClr>
                <a:srgbClr val="F7F7F7"/>
              </a:buClr>
            </a:pPr>
            <a:r>
              <a:rPr lang="en-US" b="1" dirty="0">
                <a:solidFill>
                  <a:schemeClr val="bg1"/>
                </a:solidFill>
              </a:rPr>
              <a:t>Updating of old books is time taking process.</a:t>
            </a:r>
          </a:p>
          <a:p>
            <a:pPr>
              <a:buClr>
                <a:srgbClr val="F7F7F7"/>
              </a:buClr>
            </a:pPr>
            <a:endParaRPr lang="en-US" b="1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839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0EEE7-14B8-4599-81E4-B65EFEEA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OBJECTIVE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EEBDE-561B-467E-8D0C-B44D1B52B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EBEBEB">
                  <a:lumMod val="40000"/>
                  <a:lumOff val="60000"/>
                </a:srgbClr>
              </a:buClr>
              <a:buNone/>
            </a:pPr>
            <a:endParaRPr lang="en-US" b="1" dirty="0"/>
          </a:p>
          <a:p>
            <a:pPr>
              <a:buClr>
                <a:srgbClr val="8AD0D6"/>
              </a:buClr>
            </a:pPr>
            <a:r>
              <a:rPr lang="en-US" b="1" dirty="0"/>
              <a:t>Multiple and Simultaneous Access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b="1" dirty="0"/>
              <a:t>Eliminate Deterioration of Resources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b="1" dirty="0"/>
              <a:t>Preserve Knowledge for the Future Generation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b="1" dirty="0"/>
              <a:t>Replace the Conventional Libraries.</a:t>
            </a:r>
          </a:p>
          <a:p>
            <a:pPr>
              <a:buClr>
                <a:srgbClr val="8AD0D6"/>
              </a:buClr>
            </a:pPr>
            <a:r>
              <a:rPr lang="en-US" b="1" dirty="0"/>
              <a:t>Life-time access to books.</a:t>
            </a:r>
          </a:p>
          <a:p>
            <a:pPr>
              <a:buClr>
                <a:srgbClr val="8AD0D6"/>
              </a:buClr>
            </a:pPr>
            <a:r>
              <a:rPr lang="en-US" b="1" dirty="0">
                <a:ea typeface="+mj-lt"/>
                <a:cs typeface="+mj-lt"/>
              </a:rPr>
              <a:t>Make a Wide Variety of Content Access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0191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820D-337B-4274-92D9-ACE74F0C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09439" cy="1400530"/>
          </a:xfrm>
        </p:spPr>
        <p:txBody>
          <a:bodyPr/>
          <a:lstStyle/>
          <a:p>
            <a:pPr algn="just"/>
            <a:r>
              <a:rPr lang="en-US" b="1" dirty="0"/>
              <a:t> Existing System vs Proposed System</a:t>
            </a:r>
            <a:r>
              <a:rPr lang="en-US" dirty="0"/>
              <a:t>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230D9-E264-4FF4-905D-B8023EF262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Issuing of a books is a time taking process.</a:t>
            </a:r>
          </a:p>
          <a:p>
            <a:pPr>
              <a:buClr>
                <a:srgbClr val="8AD0D6"/>
              </a:buClr>
            </a:pPr>
            <a:r>
              <a:rPr lang="en-US" b="1" dirty="0"/>
              <a:t>Updating of books  is not so easy.</a:t>
            </a:r>
          </a:p>
          <a:p>
            <a:pPr>
              <a:buClr>
                <a:srgbClr val="8AD0D6"/>
              </a:buClr>
            </a:pPr>
            <a:r>
              <a:rPr lang="en-US" b="1" dirty="0"/>
              <a:t>Its tedious task to  Add a new book.</a:t>
            </a:r>
          </a:p>
          <a:p>
            <a:pPr>
              <a:buClr>
                <a:srgbClr val="8AD0D6"/>
              </a:buClr>
            </a:pPr>
            <a:r>
              <a:rPr lang="en-US" b="1" dirty="0"/>
              <a:t>Access to books is limited.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0AAEF-FBE8-4486-905B-9FDA839337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The book can easily be downloaded on user demand.</a:t>
            </a:r>
          </a:p>
          <a:p>
            <a:pPr>
              <a:buClr>
                <a:srgbClr val="8AD0D6"/>
              </a:buClr>
            </a:pPr>
            <a:r>
              <a:rPr lang="en-US" b="1" dirty="0"/>
              <a:t>Updating of books is really quick.</a:t>
            </a:r>
          </a:p>
          <a:p>
            <a:pPr>
              <a:buClr>
                <a:srgbClr val="8AD0D6"/>
              </a:buClr>
            </a:pPr>
            <a:r>
              <a:rPr lang="en-US" b="1" dirty="0"/>
              <a:t>Adding a new book or Deleting a book is much easier now.</a:t>
            </a:r>
          </a:p>
          <a:p>
            <a:pPr>
              <a:buClr>
                <a:srgbClr val="8AD0D6"/>
              </a:buClr>
            </a:pPr>
            <a:r>
              <a:rPr lang="en-US" b="1" dirty="0"/>
              <a:t>Life-time Access to Books.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897AD07-3737-4102-AD82-B637E898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3" y="4320298"/>
            <a:ext cx="2619375" cy="1743075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CA7DC183-CC77-42C4-8660-284E3E57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20" y="4318812"/>
            <a:ext cx="3289110" cy="18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4129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10F76-F82E-4858-B588-539B391D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740" y="1325880"/>
            <a:ext cx="4554902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    DESIGN </a:t>
            </a:r>
            <a:br>
              <a:rPr lang="en-US" sz="5400" dirty="0">
                <a:solidFill>
                  <a:srgbClr val="EBEBEB"/>
                </a:solidFill>
              </a:rPr>
            </a:br>
            <a:r>
              <a:rPr lang="en-US" sz="5400" dirty="0">
                <a:solidFill>
                  <a:srgbClr val="EBEBEB"/>
                </a:solidFill>
              </a:rPr>
              <a:t>          &amp;</a:t>
            </a:r>
            <a:br>
              <a:rPr lang="en-US" sz="5400" dirty="0">
                <a:solidFill>
                  <a:srgbClr val="EBEBEB"/>
                </a:solidFill>
              </a:rPr>
            </a:br>
            <a:r>
              <a:rPr lang="en-US" sz="5400" dirty="0">
                <a:solidFill>
                  <a:srgbClr val="EBEBEB"/>
                </a:solidFill>
              </a:rPr>
              <a:t> FLOW CHART</a:t>
            </a: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1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F970A83-B9E2-4FEA-9B2E-F11D765FF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680820"/>
            <a:ext cx="6270662" cy="34958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83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71964-E1DE-4FD1-B10B-F3F46CB4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098447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000" b="1" dirty="0"/>
            </a:br>
            <a:br>
              <a:rPr lang="en-US" sz="2000" dirty="0">
                <a:ea typeface="+mj-lt"/>
                <a:cs typeface="+mj-lt"/>
              </a:rPr>
            </a:br>
            <a:r>
              <a:rPr lang="en-US" sz="4800" b="1" dirty="0">
                <a:ea typeface="+mj-lt"/>
                <a:cs typeface="+mj-lt"/>
              </a:rPr>
              <a:t>IMPLEMENTATION</a:t>
            </a:r>
            <a:br>
              <a:rPr lang="en-US" sz="2000" b="1" dirty="0"/>
            </a:br>
            <a:br>
              <a:rPr lang="en-US" sz="2000" b="1" dirty="0"/>
            </a:br>
            <a:endParaRPr lang="en-US" sz="3200" b="1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8E6A6-B2B3-40C3-9F47-CB47F9752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2400" b="1" dirty="0">
                <a:solidFill>
                  <a:srgbClr val="FFFFFF"/>
                </a:solidFill>
                <a:ea typeface="+mj-lt"/>
                <a:cs typeface="+mj-lt"/>
              </a:rPr>
              <a:t>Front End  </a:t>
            </a:r>
            <a:endParaRPr lang="en-US" sz="1700" b="1" dirty="0">
              <a:solidFill>
                <a:srgbClr val="FFFFFF"/>
              </a:solidFill>
              <a:latin typeface="Britannic Bold"/>
              <a:ea typeface="+mj-lt"/>
              <a:cs typeface="+mj-lt"/>
            </a:endParaRPr>
          </a:p>
          <a:p>
            <a:pPr>
              <a:lnSpc>
                <a:spcPct val="90000"/>
              </a:lnSpc>
              <a:buClr>
                <a:srgbClr val="F7F7F7"/>
              </a:buClr>
              <a:buFont typeface="Wingdings" charset="2"/>
              <a:buChar char="v"/>
            </a:pPr>
            <a:r>
              <a:rPr lang="en-US" sz="1700" b="1" dirty="0">
                <a:solidFill>
                  <a:srgbClr val="FFFFFF"/>
                </a:solidFill>
                <a:ea typeface="+mj-lt"/>
                <a:cs typeface="+mj-lt"/>
              </a:rPr>
              <a:t> Html: HTML code is used to design how a browser displays web page elements, such as text, hyperlinks, and media files. Simply putting into words, it represents a structure of the web page. </a:t>
            </a:r>
            <a:endParaRPr lang="en-US" sz="1700" b="1" dirty="0">
              <a:solidFill>
                <a:srgbClr val="FFFFFF"/>
              </a:solidFill>
              <a:latin typeface="Britannic Bold"/>
              <a:ea typeface="+mj-lt"/>
              <a:cs typeface="+mj-lt"/>
            </a:endParaRPr>
          </a:p>
          <a:p>
            <a:pPr>
              <a:lnSpc>
                <a:spcPct val="90000"/>
              </a:lnSpc>
              <a:buClr>
                <a:srgbClr val="F7F7F7"/>
              </a:buClr>
              <a:buFont typeface="Wingdings" charset="2"/>
              <a:buChar char="v"/>
            </a:pPr>
            <a:r>
              <a:rPr lang="en-US" sz="1700" b="1" dirty="0">
                <a:solidFill>
                  <a:srgbClr val="FFFFFF"/>
                </a:solidFill>
                <a:ea typeface="+mj-lt"/>
                <a:cs typeface="+mj-lt"/>
              </a:rPr>
              <a:t>CSS : Cascading style sheets is used to style and layout webpages. In our website we used CSS for styling purposes like font alignment, styling, size and spacing. </a:t>
            </a:r>
            <a:endParaRPr lang="en-US" sz="1700" b="1" dirty="0">
              <a:solidFill>
                <a:srgbClr val="FFFFFF"/>
              </a:solidFill>
              <a:latin typeface="Britannic Bold"/>
              <a:ea typeface="+mj-lt"/>
              <a:cs typeface="+mj-lt"/>
            </a:endParaRPr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1700" b="1" dirty="0">
                <a:solidFill>
                  <a:srgbClr val="FFFFFF"/>
                </a:solidFill>
                <a:ea typeface="+mj-lt"/>
                <a:cs typeface="+mj-lt"/>
              </a:rPr>
              <a:t>Bootstrap : Bootstrap is a CSS framework which is used for developing a responsive webpage. In our project, we used bootstrap as in-built templates of html and CSS.</a:t>
            </a:r>
            <a:endParaRPr lang="en-US" sz="1700" b="1" dirty="0">
              <a:solidFill>
                <a:srgbClr val="FFFFFF"/>
              </a:solidFill>
              <a:latin typeface="Britannic Bold"/>
            </a:endParaRP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omputer script on a screen">
            <a:extLst>
              <a:ext uri="{FF2B5EF4-FFF2-40B4-BE49-F238E27FC236}">
                <a16:creationId xmlns:a16="http://schemas.microsoft.com/office/drawing/2014/main" id="{931AE4A0-CF09-4964-8074-96D815C5E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1" r="44371" b="-4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05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EB225-8756-49DD-A5A8-FCFCEE4B8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 b="1" dirty="0"/>
              <a:t>IMPLEMENTATION</a:t>
            </a:r>
            <a:endParaRPr lang="en-US" b="1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366396B-4E5B-4F19-A104-FDEA40264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3" r="44324" b="-3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3FDB-6046-442D-8ADB-9666A9D10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1558456"/>
            <a:ext cx="4638903" cy="468994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b="1" dirty="0">
                <a:ea typeface="+mj-lt"/>
                <a:cs typeface="+mj-lt"/>
              </a:rPr>
              <a:t>Back-End </a:t>
            </a:r>
            <a:endParaRPr lang="en-US" b="1" dirty="0"/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v"/>
            </a:pPr>
            <a:r>
              <a:rPr lang="en-US" sz="1600" b="1" dirty="0">
                <a:ea typeface="+mj-lt"/>
                <a:cs typeface="+mj-lt"/>
              </a:rPr>
              <a:t> In back end we used MySQL and PHP 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v"/>
            </a:pPr>
            <a:r>
              <a:rPr lang="en-US" sz="1600" b="1" dirty="0">
                <a:ea typeface="+mj-lt"/>
                <a:cs typeface="+mj-lt"/>
              </a:rPr>
              <a:t>PHP is a server-side scripting language which is embedded in HTML. It is used to manage dynamic content, establish database connection and even session tracking. 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v"/>
            </a:pPr>
            <a:r>
              <a:rPr lang="en-US" sz="1600" b="1" dirty="0">
                <a:ea typeface="+mj-lt"/>
                <a:cs typeface="+mj-lt"/>
              </a:rPr>
              <a:t>In our project PHP was used as the backend language. A backend connection is set up by connecting the file with MySQL Database.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v"/>
            </a:pPr>
            <a:r>
              <a:rPr lang="en-US" sz="1600" b="1" dirty="0">
                <a:ea typeface="+mj-lt"/>
                <a:cs typeface="+mj-lt"/>
              </a:rPr>
              <a:t>SMTP is used in sending OTP for user verification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v"/>
            </a:pPr>
            <a:r>
              <a:rPr lang="en-US" sz="1600" b="1" dirty="0">
                <a:ea typeface="+mj-lt"/>
                <a:cs typeface="+mj-lt"/>
              </a:rPr>
              <a:t>MySQL : It is an open-source database used by developers to build web pages. In our project we used MySQL  for the databases to maintain user registrations and eBooks of our Online Library.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panose="05000000000000000000" pitchFamily="2" charset="2"/>
              <a:buChar char="Ø"/>
            </a:pPr>
            <a:r>
              <a:rPr lang="en-US" b="1" dirty="0"/>
              <a:t>XAMPP 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v"/>
            </a:pPr>
            <a:r>
              <a:rPr lang="en-US" sz="1600" b="1" dirty="0"/>
              <a:t>XAMPP server is used to host the website on local system.</a:t>
            </a:r>
          </a:p>
        </p:txBody>
      </p:sp>
    </p:spTree>
    <p:extLst>
      <p:ext uri="{BB962C8B-B14F-4D97-AF65-F5344CB8AC3E}">
        <p14:creationId xmlns:p14="http://schemas.microsoft.com/office/powerpoint/2010/main" val="7682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269</TotalTime>
  <Words>850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Aharoni</vt:lpstr>
      <vt:lpstr>Amasis MT Pro Black</vt:lpstr>
      <vt:lpstr>Arial</vt:lpstr>
      <vt:lpstr>Britannic Bold</vt:lpstr>
      <vt:lpstr>Century Gothic</vt:lpstr>
      <vt:lpstr>Wingdings</vt:lpstr>
      <vt:lpstr>Wingdings 3</vt:lpstr>
      <vt:lpstr>Ion</vt:lpstr>
      <vt:lpstr>    ONLINE LIBRARY             SYSTEM                       By  B Anuraag : 160120737147 D V Dheeraj : 160120737148</vt:lpstr>
      <vt:lpstr>                   INTRODUCTION</vt:lpstr>
      <vt:lpstr>Motivation</vt:lpstr>
      <vt:lpstr>Problem Statement</vt:lpstr>
      <vt:lpstr>OBJECTIVE OF THE PROJECT</vt:lpstr>
      <vt:lpstr> Existing System vs Proposed System </vt:lpstr>
      <vt:lpstr>    DESIGN            &amp;  FLOW CHART </vt:lpstr>
      <vt:lpstr>  IMPLEMENTATION  </vt:lpstr>
      <vt:lpstr>IMPLEMENTATION</vt:lpstr>
      <vt:lpstr>RESULTS </vt:lpstr>
      <vt:lpstr>RESULTS</vt:lpstr>
      <vt:lpstr>RESULTS </vt:lpstr>
      <vt:lpstr>RESULTS ADMIN</vt:lpstr>
      <vt:lpstr>SOCIAL IMPLICATIONS</vt:lpstr>
      <vt:lpstr>FUTURE SCOPE     &amp;           SETBACKS</vt:lpstr>
      <vt:lpstr>CONCLUSION 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s dokka</dc:creator>
  <cp:lastModifiedBy>ANURAAG BANALA</cp:lastModifiedBy>
  <cp:revision>614</cp:revision>
  <dcterms:created xsi:type="dcterms:W3CDTF">2021-11-12T01:28:10Z</dcterms:created>
  <dcterms:modified xsi:type="dcterms:W3CDTF">2022-01-27T05:22:26Z</dcterms:modified>
</cp:coreProperties>
</file>